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757E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0" d="100"/>
          <a:sy n="110" d="100"/>
        </p:scale>
        <p:origin x="576"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302E10-52AA-4084-A40B-1B2171F5BA2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166E3CB-AF67-4A22-9A15-C470C9C5FE5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B89AA90-B339-47D1-808A-A1F0A0432C0B}"/>
              </a:ext>
            </a:extLst>
          </p:cNvPr>
          <p:cNvSpPr>
            <a:spLocks noGrp="1"/>
          </p:cNvSpPr>
          <p:nvPr>
            <p:ph type="dt" sz="half" idx="10"/>
          </p:nvPr>
        </p:nvSpPr>
        <p:spPr/>
        <p:txBody>
          <a:bodyPr/>
          <a:lstStyle/>
          <a:p>
            <a:fld id="{5CE38030-96E3-472E-BE69-8442A4059327}" type="datetimeFigureOut">
              <a:rPr lang="en-US" smtClean="0"/>
              <a:t>1/6/2022</a:t>
            </a:fld>
            <a:endParaRPr lang="en-US"/>
          </a:p>
        </p:txBody>
      </p:sp>
      <p:sp>
        <p:nvSpPr>
          <p:cNvPr id="5" name="Footer Placeholder 4">
            <a:extLst>
              <a:ext uri="{FF2B5EF4-FFF2-40B4-BE49-F238E27FC236}">
                <a16:creationId xmlns:a16="http://schemas.microsoft.com/office/drawing/2014/main" id="{993320FD-7738-4FB4-BA31-BB2B60F0988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C36F0E7-9663-4BAC-B954-736DAE16E149}"/>
              </a:ext>
            </a:extLst>
          </p:cNvPr>
          <p:cNvSpPr>
            <a:spLocks noGrp="1"/>
          </p:cNvSpPr>
          <p:nvPr>
            <p:ph type="sldNum" sz="quarter" idx="12"/>
          </p:nvPr>
        </p:nvSpPr>
        <p:spPr/>
        <p:txBody>
          <a:bodyPr/>
          <a:lstStyle/>
          <a:p>
            <a:fld id="{B217F74E-96A5-4922-928B-042D95A93C03}" type="slidenum">
              <a:rPr lang="en-US" smtClean="0"/>
              <a:t>‹#›</a:t>
            </a:fld>
            <a:endParaRPr lang="en-US"/>
          </a:p>
        </p:txBody>
      </p:sp>
    </p:spTree>
    <p:extLst>
      <p:ext uri="{BB962C8B-B14F-4D97-AF65-F5344CB8AC3E}">
        <p14:creationId xmlns:p14="http://schemas.microsoft.com/office/powerpoint/2010/main" val="22413116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8B730-0D74-4A8C-AA94-46A639159F1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27E9AD9-815E-4241-8D1F-C2543E7A4D9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1DA4E66-CC1E-4571-83FE-B8169341699E}"/>
              </a:ext>
            </a:extLst>
          </p:cNvPr>
          <p:cNvSpPr>
            <a:spLocks noGrp="1"/>
          </p:cNvSpPr>
          <p:nvPr>
            <p:ph type="dt" sz="half" idx="10"/>
          </p:nvPr>
        </p:nvSpPr>
        <p:spPr/>
        <p:txBody>
          <a:bodyPr/>
          <a:lstStyle/>
          <a:p>
            <a:fld id="{5CE38030-96E3-472E-BE69-8442A4059327}" type="datetimeFigureOut">
              <a:rPr lang="en-US" smtClean="0"/>
              <a:t>1/6/2022</a:t>
            </a:fld>
            <a:endParaRPr lang="en-US"/>
          </a:p>
        </p:txBody>
      </p:sp>
      <p:sp>
        <p:nvSpPr>
          <p:cNvPr id="5" name="Footer Placeholder 4">
            <a:extLst>
              <a:ext uri="{FF2B5EF4-FFF2-40B4-BE49-F238E27FC236}">
                <a16:creationId xmlns:a16="http://schemas.microsoft.com/office/drawing/2014/main" id="{6E139EC0-0785-4CFC-9147-A932D071BC6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E6B6CF6-40CA-4DCF-8243-27310D94D80C}"/>
              </a:ext>
            </a:extLst>
          </p:cNvPr>
          <p:cNvSpPr>
            <a:spLocks noGrp="1"/>
          </p:cNvSpPr>
          <p:nvPr>
            <p:ph type="sldNum" sz="quarter" idx="12"/>
          </p:nvPr>
        </p:nvSpPr>
        <p:spPr/>
        <p:txBody>
          <a:bodyPr/>
          <a:lstStyle/>
          <a:p>
            <a:fld id="{B217F74E-96A5-4922-928B-042D95A93C03}" type="slidenum">
              <a:rPr lang="en-US" smtClean="0"/>
              <a:t>‹#›</a:t>
            </a:fld>
            <a:endParaRPr lang="en-US"/>
          </a:p>
        </p:txBody>
      </p:sp>
    </p:spTree>
    <p:extLst>
      <p:ext uri="{BB962C8B-B14F-4D97-AF65-F5344CB8AC3E}">
        <p14:creationId xmlns:p14="http://schemas.microsoft.com/office/powerpoint/2010/main" val="28154695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0FBFC95-2279-4606-B01F-6483B69476D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C79115B-A673-4F5D-BF57-B059BC258A0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44F59CE-3F66-422A-85E4-4C93EB4AE7B7}"/>
              </a:ext>
            </a:extLst>
          </p:cNvPr>
          <p:cNvSpPr>
            <a:spLocks noGrp="1"/>
          </p:cNvSpPr>
          <p:nvPr>
            <p:ph type="dt" sz="half" idx="10"/>
          </p:nvPr>
        </p:nvSpPr>
        <p:spPr/>
        <p:txBody>
          <a:bodyPr/>
          <a:lstStyle/>
          <a:p>
            <a:fld id="{5CE38030-96E3-472E-BE69-8442A4059327}" type="datetimeFigureOut">
              <a:rPr lang="en-US" smtClean="0"/>
              <a:t>1/6/2022</a:t>
            </a:fld>
            <a:endParaRPr lang="en-US"/>
          </a:p>
        </p:txBody>
      </p:sp>
      <p:sp>
        <p:nvSpPr>
          <p:cNvPr id="5" name="Footer Placeholder 4">
            <a:extLst>
              <a:ext uri="{FF2B5EF4-FFF2-40B4-BE49-F238E27FC236}">
                <a16:creationId xmlns:a16="http://schemas.microsoft.com/office/drawing/2014/main" id="{618E58E1-F341-4BF7-A805-75F7F6E5D61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CC6B6B8-61BF-4854-AE4F-6FF80679BA84}"/>
              </a:ext>
            </a:extLst>
          </p:cNvPr>
          <p:cNvSpPr>
            <a:spLocks noGrp="1"/>
          </p:cNvSpPr>
          <p:nvPr>
            <p:ph type="sldNum" sz="quarter" idx="12"/>
          </p:nvPr>
        </p:nvSpPr>
        <p:spPr/>
        <p:txBody>
          <a:bodyPr/>
          <a:lstStyle/>
          <a:p>
            <a:fld id="{B217F74E-96A5-4922-928B-042D95A93C03}" type="slidenum">
              <a:rPr lang="en-US" smtClean="0"/>
              <a:t>‹#›</a:t>
            </a:fld>
            <a:endParaRPr lang="en-US"/>
          </a:p>
        </p:txBody>
      </p:sp>
    </p:spTree>
    <p:extLst>
      <p:ext uri="{BB962C8B-B14F-4D97-AF65-F5344CB8AC3E}">
        <p14:creationId xmlns:p14="http://schemas.microsoft.com/office/powerpoint/2010/main" val="13481108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330463-8273-448C-B243-AD7EFFB0F77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FC9D259-73BF-409D-A41C-5EFA413A2D5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D87B298-2B09-4B7D-A576-689430C9AA94}"/>
              </a:ext>
            </a:extLst>
          </p:cNvPr>
          <p:cNvSpPr>
            <a:spLocks noGrp="1"/>
          </p:cNvSpPr>
          <p:nvPr>
            <p:ph type="dt" sz="half" idx="10"/>
          </p:nvPr>
        </p:nvSpPr>
        <p:spPr/>
        <p:txBody>
          <a:bodyPr/>
          <a:lstStyle/>
          <a:p>
            <a:fld id="{5CE38030-96E3-472E-BE69-8442A4059327}" type="datetimeFigureOut">
              <a:rPr lang="en-US" smtClean="0"/>
              <a:t>1/6/2022</a:t>
            </a:fld>
            <a:endParaRPr lang="en-US"/>
          </a:p>
        </p:txBody>
      </p:sp>
      <p:sp>
        <p:nvSpPr>
          <p:cNvPr id="5" name="Footer Placeholder 4">
            <a:extLst>
              <a:ext uri="{FF2B5EF4-FFF2-40B4-BE49-F238E27FC236}">
                <a16:creationId xmlns:a16="http://schemas.microsoft.com/office/drawing/2014/main" id="{B0C856CF-6563-4CD1-B9BD-8FC415F340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E751341-6701-4504-B94E-AE9BB2A0698A}"/>
              </a:ext>
            </a:extLst>
          </p:cNvPr>
          <p:cNvSpPr>
            <a:spLocks noGrp="1"/>
          </p:cNvSpPr>
          <p:nvPr>
            <p:ph type="sldNum" sz="quarter" idx="12"/>
          </p:nvPr>
        </p:nvSpPr>
        <p:spPr/>
        <p:txBody>
          <a:bodyPr/>
          <a:lstStyle/>
          <a:p>
            <a:fld id="{B217F74E-96A5-4922-928B-042D95A93C03}" type="slidenum">
              <a:rPr lang="en-US" smtClean="0"/>
              <a:t>‹#›</a:t>
            </a:fld>
            <a:endParaRPr lang="en-US"/>
          </a:p>
        </p:txBody>
      </p:sp>
    </p:spTree>
    <p:extLst>
      <p:ext uri="{BB962C8B-B14F-4D97-AF65-F5344CB8AC3E}">
        <p14:creationId xmlns:p14="http://schemas.microsoft.com/office/powerpoint/2010/main" val="39939231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A9485E-6A3B-43F8-95A0-02863CD6F61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0CFA6E0-3C24-4B38-A3DD-8E9A1E6F558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438F04B-B570-4B7E-9C6B-49CA1DF48D51}"/>
              </a:ext>
            </a:extLst>
          </p:cNvPr>
          <p:cNvSpPr>
            <a:spLocks noGrp="1"/>
          </p:cNvSpPr>
          <p:nvPr>
            <p:ph type="dt" sz="half" idx="10"/>
          </p:nvPr>
        </p:nvSpPr>
        <p:spPr/>
        <p:txBody>
          <a:bodyPr/>
          <a:lstStyle/>
          <a:p>
            <a:fld id="{5CE38030-96E3-472E-BE69-8442A4059327}" type="datetimeFigureOut">
              <a:rPr lang="en-US" smtClean="0"/>
              <a:t>1/6/2022</a:t>
            </a:fld>
            <a:endParaRPr lang="en-US"/>
          </a:p>
        </p:txBody>
      </p:sp>
      <p:sp>
        <p:nvSpPr>
          <p:cNvPr id="5" name="Footer Placeholder 4">
            <a:extLst>
              <a:ext uri="{FF2B5EF4-FFF2-40B4-BE49-F238E27FC236}">
                <a16:creationId xmlns:a16="http://schemas.microsoft.com/office/drawing/2014/main" id="{61BC155E-9531-4993-B040-8275EA7189D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C74009B-10E9-4582-AE8D-0937F632F855}"/>
              </a:ext>
            </a:extLst>
          </p:cNvPr>
          <p:cNvSpPr>
            <a:spLocks noGrp="1"/>
          </p:cNvSpPr>
          <p:nvPr>
            <p:ph type="sldNum" sz="quarter" idx="12"/>
          </p:nvPr>
        </p:nvSpPr>
        <p:spPr/>
        <p:txBody>
          <a:bodyPr/>
          <a:lstStyle/>
          <a:p>
            <a:fld id="{B217F74E-96A5-4922-928B-042D95A93C03}" type="slidenum">
              <a:rPr lang="en-US" smtClean="0"/>
              <a:t>‹#›</a:t>
            </a:fld>
            <a:endParaRPr lang="en-US"/>
          </a:p>
        </p:txBody>
      </p:sp>
    </p:spTree>
    <p:extLst>
      <p:ext uri="{BB962C8B-B14F-4D97-AF65-F5344CB8AC3E}">
        <p14:creationId xmlns:p14="http://schemas.microsoft.com/office/powerpoint/2010/main" val="2747738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B0681D-6EA3-4DBB-9487-7203E725DF0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C61BEE0-D9F0-49AA-8770-2A8BE1E6169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4CF15A5-71A4-459F-8B90-4E840741932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E1E2501-21D9-40B3-BA6F-99ACEC7816E6}"/>
              </a:ext>
            </a:extLst>
          </p:cNvPr>
          <p:cNvSpPr>
            <a:spLocks noGrp="1"/>
          </p:cNvSpPr>
          <p:nvPr>
            <p:ph type="dt" sz="half" idx="10"/>
          </p:nvPr>
        </p:nvSpPr>
        <p:spPr/>
        <p:txBody>
          <a:bodyPr/>
          <a:lstStyle/>
          <a:p>
            <a:fld id="{5CE38030-96E3-472E-BE69-8442A4059327}" type="datetimeFigureOut">
              <a:rPr lang="en-US" smtClean="0"/>
              <a:t>1/6/2022</a:t>
            </a:fld>
            <a:endParaRPr lang="en-US"/>
          </a:p>
        </p:txBody>
      </p:sp>
      <p:sp>
        <p:nvSpPr>
          <p:cNvPr id="6" name="Footer Placeholder 5">
            <a:extLst>
              <a:ext uri="{FF2B5EF4-FFF2-40B4-BE49-F238E27FC236}">
                <a16:creationId xmlns:a16="http://schemas.microsoft.com/office/drawing/2014/main" id="{D7E9D3BC-CDD4-4D0E-AE87-FE929A51517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65DE9F3-F68B-41A6-94E5-6648D7B6A3CF}"/>
              </a:ext>
            </a:extLst>
          </p:cNvPr>
          <p:cNvSpPr>
            <a:spLocks noGrp="1"/>
          </p:cNvSpPr>
          <p:nvPr>
            <p:ph type="sldNum" sz="quarter" idx="12"/>
          </p:nvPr>
        </p:nvSpPr>
        <p:spPr/>
        <p:txBody>
          <a:bodyPr/>
          <a:lstStyle/>
          <a:p>
            <a:fld id="{B217F74E-96A5-4922-928B-042D95A93C03}" type="slidenum">
              <a:rPr lang="en-US" smtClean="0"/>
              <a:t>‹#›</a:t>
            </a:fld>
            <a:endParaRPr lang="en-US"/>
          </a:p>
        </p:txBody>
      </p:sp>
    </p:spTree>
    <p:extLst>
      <p:ext uri="{BB962C8B-B14F-4D97-AF65-F5344CB8AC3E}">
        <p14:creationId xmlns:p14="http://schemas.microsoft.com/office/powerpoint/2010/main" val="12075882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0673C3-6056-4541-B620-5F50501E176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34DFD7E-3D28-46E1-A603-509C198AB2F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81F167A-A039-4325-9330-AF85FF8D224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97316B3-D730-4DBF-952D-637DFDC72F0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063E6A0-6607-4FA8-8E79-3AAB17E72BF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5C076E0-960A-4B7D-ADBC-5B1901F4B142}"/>
              </a:ext>
            </a:extLst>
          </p:cNvPr>
          <p:cNvSpPr>
            <a:spLocks noGrp="1"/>
          </p:cNvSpPr>
          <p:nvPr>
            <p:ph type="dt" sz="half" idx="10"/>
          </p:nvPr>
        </p:nvSpPr>
        <p:spPr/>
        <p:txBody>
          <a:bodyPr/>
          <a:lstStyle/>
          <a:p>
            <a:fld id="{5CE38030-96E3-472E-BE69-8442A4059327}" type="datetimeFigureOut">
              <a:rPr lang="en-US" smtClean="0"/>
              <a:t>1/6/2022</a:t>
            </a:fld>
            <a:endParaRPr lang="en-US"/>
          </a:p>
        </p:txBody>
      </p:sp>
      <p:sp>
        <p:nvSpPr>
          <p:cNvPr id="8" name="Footer Placeholder 7">
            <a:extLst>
              <a:ext uri="{FF2B5EF4-FFF2-40B4-BE49-F238E27FC236}">
                <a16:creationId xmlns:a16="http://schemas.microsoft.com/office/drawing/2014/main" id="{11F3C7D6-1BFD-4B03-834F-C9804F01092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31563EB-896C-47A3-8F65-AF6C1604A017}"/>
              </a:ext>
            </a:extLst>
          </p:cNvPr>
          <p:cNvSpPr>
            <a:spLocks noGrp="1"/>
          </p:cNvSpPr>
          <p:nvPr>
            <p:ph type="sldNum" sz="quarter" idx="12"/>
          </p:nvPr>
        </p:nvSpPr>
        <p:spPr/>
        <p:txBody>
          <a:bodyPr/>
          <a:lstStyle/>
          <a:p>
            <a:fld id="{B217F74E-96A5-4922-928B-042D95A93C03}" type="slidenum">
              <a:rPr lang="en-US" smtClean="0"/>
              <a:t>‹#›</a:t>
            </a:fld>
            <a:endParaRPr lang="en-US"/>
          </a:p>
        </p:txBody>
      </p:sp>
    </p:spTree>
    <p:extLst>
      <p:ext uri="{BB962C8B-B14F-4D97-AF65-F5344CB8AC3E}">
        <p14:creationId xmlns:p14="http://schemas.microsoft.com/office/powerpoint/2010/main" val="37857850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DEA224-732C-4345-9869-6E622034068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36FBF28-7D6F-46C2-8198-DDC478331B49}"/>
              </a:ext>
            </a:extLst>
          </p:cNvPr>
          <p:cNvSpPr>
            <a:spLocks noGrp="1"/>
          </p:cNvSpPr>
          <p:nvPr>
            <p:ph type="dt" sz="half" idx="10"/>
          </p:nvPr>
        </p:nvSpPr>
        <p:spPr/>
        <p:txBody>
          <a:bodyPr/>
          <a:lstStyle/>
          <a:p>
            <a:fld id="{5CE38030-96E3-472E-BE69-8442A4059327}" type="datetimeFigureOut">
              <a:rPr lang="en-US" smtClean="0"/>
              <a:t>1/6/2022</a:t>
            </a:fld>
            <a:endParaRPr lang="en-US"/>
          </a:p>
        </p:txBody>
      </p:sp>
      <p:sp>
        <p:nvSpPr>
          <p:cNvPr id="4" name="Footer Placeholder 3">
            <a:extLst>
              <a:ext uri="{FF2B5EF4-FFF2-40B4-BE49-F238E27FC236}">
                <a16:creationId xmlns:a16="http://schemas.microsoft.com/office/drawing/2014/main" id="{B6D205E0-C8B3-42B6-BA57-EB1B9F3ED1F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7BC1739-84F7-4DCD-AB64-661CD178A397}"/>
              </a:ext>
            </a:extLst>
          </p:cNvPr>
          <p:cNvSpPr>
            <a:spLocks noGrp="1"/>
          </p:cNvSpPr>
          <p:nvPr>
            <p:ph type="sldNum" sz="quarter" idx="12"/>
          </p:nvPr>
        </p:nvSpPr>
        <p:spPr/>
        <p:txBody>
          <a:bodyPr/>
          <a:lstStyle/>
          <a:p>
            <a:fld id="{B217F74E-96A5-4922-928B-042D95A93C03}" type="slidenum">
              <a:rPr lang="en-US" smtClean="0"/>
              <a:t>‹#›</a:t>
            </a:fld>
            <a:endParaRPr lang="en-US"/>
          </a:p>
        </p:txBody>
      </p:sp>
    </p:spTree>
    <p:extLst>
      <p:ext uri="{BB962C8B-B14F-4D97-AF65-F5344CB8AC3E}">
        <p14:creationId xmlns:p14="http://schemas.microsoft.com/office/powerpoint/2010/main" val="4695450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EE9CDA9-1D25-4366-81CE-E6B997F5AEFE}"/>
              </a:ext>
            </a:extLst>
          </p:cNvPr>
          <p:cNvSpPr>
            <a:spLocks noGrp="1"/>
          </p:cNvSpPr>
          <p:nvPr>
            <p:ph type="dt" sz="half" idx="10"/>
          </p:nvPr>
        </p:nvSpPr>
        <p:spPr/>
        <p:txBody>
          <a:bodyPr/>
          <a:lstStyle/>
          <a:p>
            <a:fld id="{5CE38030-96E3-472E-BE69-8442A4059327}" type="datetimeFigureOut">
              <a:rPr lang="en-US" smtClean="0"/>
              <a:t>1/6/2022</a:t>
            </a:fld>
            <a:endParaRPr lang="en-US"/>
          </a:p>
        </p:txBody>
      </p:sp>
      <p:sp>
        <p:nvSpPr>
          <p:cNvPr id="3" name="Footer Placeholder 2">
            <a:extLst>
              <a:ext uri="{FF2B5EF4-FFF2-40B4-BE49-F238E27FC236}">
                <a16:creationId xmlns:a16="http://schemas.microsoft.com/office/drawing/2014/main" id="{763C2FF7-1ED5-43CC-AFF8-F0DC28744DF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8451F5D-6ECF-4466-AD6A-34D93AFC69D0}"/>
              </a:ext>
            </a:extLst>
          </p:cNvPr>
          <p:cNvSpPr>
            <a:spLocks noGrp="1"/>
          </p:cNvSpPr>
          <p:nvPr>
            <p:ph type="sldNum" sz="quarter" idx="12"/>
          </p:nvPr>
        </p:nvSpPr>
        <p:spPr/>
        <p:txBody>
          <a:bodyPr/>
          <a:lstStyle/>
          <a:p>
            <a:fld id="{B217F74E-96A5-4922-928B-042D95A93C03}" type="slidenum">
              <a:rPr lang="en-US" smtClean="0"/>
              <a:t>‹#›</a:t>
            </a:fld>
            <a:endParaRPr lang="en-US"/>
          </a:p>
        </p:txBody>
      </p:sp>
    </p:spTree>
    <p:extLst>
      <p:ext uri="{BB962C8B-B14F-4D97-AF65-F5344CB8AC3E}">
        <p14:creationId xmlns:p14="http://schemas.microsoft.com/office/powerpoint/2010/main" val="19871932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4AEDD-DFE7-4954-A7BD-87CBF342902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6DC2C8A-39C0-4CDD-AA8E-EAA8C556FB5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D44741D-805B-4CEF-843E-9E58D09E387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16119FA-3747-4154-A9AB-55AD76606036}"/>
              </a:ext>
            </a:extLst>
          </p:cNvPr>
          <p:cNvSpPr>
            <a:spLocks noGrp="1"/>
          </p:cNvSpPr>
          <p:nvPr>
            <p:ph type="dt" sz="half" idx="10"/>
          </p:nvPr>
        </p:nvSpPr>
        <p:spPr/>
        <p:txBody>
          <a:bodyPr/>
          <a:lstStyle/>
          <a:p>
            <a:fld id="{5CE38030-96E3-472E-BE69-8442A4059327}" type="datetimeFigureOut">
              <a:rPr lang="en-US" smtClean="0"/>
              <a:t>1/6/2022</a:t>
            </a:fld>
            <a:endParaRPr lang="en-US"/>
          </a:p>
        </p:txBody>
      </p:sp>
      <p:sp>
        <p:nvSpPr>
          <p:cNvPr id="6" name="Footer Placeholder 5">
            <a:extLst>
              <a:ext uri="{FF2B5EF4-FFF2-40B4-BE49-F238E27FC236}">
                <a16:creationId xmlns:a16="http://schemas.microsoft.com/office/drawing/2014/main" id="{BAFDD752-BF71-4B06-A663-93522CFED78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3BA20F7-034E-4729-8B9A-48BDE712353E}"/>
              </a:ext>
            </a:extLst>
          </p:cNvPr>
          <p:cNvSpPr>
            <a:spLocks noGrp="1"/>
          </p:cNvSpPr>
          <p:nvPr>
            <p:ph type="sldNum" sz="quarter" idx="12"/>
          </p:nvPr>
        </p:nvSpPr>
        <p:spPr/>
        <p:txBody>
          <a:bodyPr/>
          <a:lstStyle/>
          <a:p>
            <a:fld id="{B217F74E-96A5-4922-928B-042D95A93C03}" type="slidenum">
              <a:rPr lang="en-US" smtClean="0"/>
              <a:t>‹#›</a:t>
            </a:fld>
            <a:endParaRPr lang="en-US"/>
          </a:p>
        </p:txBody>
      </p:sp>
    </p:spTree>
    <p:extLst>
      <p:ext uri="{BB962C8B-B14F-4D97-AF65-F5344CB8AC3E}">
        <p14:creationId xmlns:p14="http://schemas.microsoft.com/office/powerpoint/2010/main" val="1153265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FA5752-131B-4DCA-81A0-AF9DDA0E900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A2CE8C4-7CE9-4BA8-82A6-9809CB4CABB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30A5E8E-F47B-4576-889F-E066D9C28E6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8B7FD6A-5151-41B1-8E6A-7DBB4A11D707}"/>
              </a:ext>
            </a:extLst>
          </p:cNvPr>
          <p:cNvSpPr>
            <a:spLocks noGrp="1"/>
          </p:cNvSpPr>
          <p:nvPr>
            <p:ph type="dt" sz="half" idx="10"/>
          </p:nvPr>
        </p:nvSpPr>
        <p:spPr/>
        <p:txBody>
          <a:bodyPr/>
          <a:lstStyle/>
          <a:p>
            <a:fld id="{5CE38030-96E3-472E-BE69-8442A4059327}" type="datetimeFigureOut">
              <a:rPr lang="en-US" smtClean="0"/>
              <a:t>1/6/2022</a:t>
            </a:fld>
            <a:endParaRPr lang="en-US"/>
          </a:p>
        </p:txBody>
      </p:sp>
      <p:sp>
        <p:nvSpPr>
          <p:cNvPr id="6" name="Footer Placeholder 5">
            <a:extLst>
              <a:ext uri="{FF2B5EF4-FFF2-40B4-BE49-F238E27FC236}">
                <a16:creationId xmlns:a16="http://schemas.microsoft.com/office/drawing/2014/main" id="{69BD47ED-C343-41DA-9021-AA2F5C99F17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EA5F17D-B1A5-4AD7-AA9C-308AA04D9DEC}"/>
              </a:ext>
            </a:extLst>
          </p:cNvPr>
          <p:cNvSpPr>
            <a:spLocks noGrp="1"/>
          </p:cNvSpPr>
          <p:nvPr>
            <p:ph type="sldNum" sz="quarter" idx="12"/>
          </p:nvPr>
        </p:nvSpPr>
        <p:spPr/>
        <p:txBody>
          <a:bodyPr/>
          <a:lstStyle/>
          <a:p>
            <a:fld id="{B217F74E-96A5-4922-928B-042D95A93C03}" type="slidenum">
              <a:rPr lang="en-US" smtClean="0"/>
              <a:t>‹#›</a:t>
            </a:fld>
            <a:endParaRPr lang="en-US"/>
          </a:p>
        </p:txBody>
      </p:sp>
    </p:spTree>
    <p:extLst>
      <p:ext uri="{BB962C8B-B14F-4D97-AF65-F5344CB8AC3E}">
        <p14:creationId xmlns:p14="http://schemas.microsoft.com/office/powerpoint/2010/main" val="42319832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0AD9FA9-7EB2-4713-850D-2CE277B7CED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0F0A69C-9A8B-4D8F-A164-65B845B518E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A8E07B0-A22D-43C1-928D-1C1AEC32404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CE38030-96E3-472E-BE69-8442A4059327}" type="datetimeFigureOut">
              <a:rPr lang="en-US" smtClean="0"/>
              <a:t>1/6/2022</a:t>
            </a:fld>
            <a:endParaRPr lang="en-US"/>
          </a:p>
        </p:txBody>
      </p:sp>
      <p:sp>
        <p:nvSpPr>
          <p:cNvPr id="5" name="Footer Placeholder 4">
            <a:extLst>
              <a:ext uri="{FF2B5EF4-FFF2-40B4-BE49-F238E27FC236}">
                <a16:creationId xmlns:a16="http://schemas.microsoft.com/office/drawing/2014/main" id="{CFB33EED-2919-4711-BB61-48CBBE8699D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BEE0047-FB80-480C-A4C3-83D5EB3020B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217F74E-96A5-4922-928B-042D95A93C03}" type="slidenum">
              <a:rPr lang="en-US" smtClean="0"/>
              <a:t>‹#›</a:t>
            </a:fld>
            <a:endParaRPr lang="en-US"/>
          </a:p>
        </p:txBody>
      </p:sp>
    </p:spTree>
    <p:extLst>
      <p:ext uri="{BB962C8B-B14F-4D97-AF65-F5344CB8AC3E}">
        <p14:creationId xmlns:p14="http://schemas.microsoft.com/office/powerpoint/2010/main" val="278749598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cassandrajohn.com/2016/07/26/first-rules-of-data-analysis/" TargetMode="External"/><Relationship Id="rId2" Type="http://schemas.openxmlformats.org/officeDocument/2006/relationships/image" Target="../media/image5.jp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hyperlink" Target="https://cassandrajohn.com/2016/07/26/first-rules-of-data-analysis/" TargetMode="External"/><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cassandrajohn.com/2016/07/26/first-rules-of-data-analysis/" TargetMode="External"/><Relationship Id="rId2" Type="http://schemas.openxmlformats.org/officeDocument/2006/relationships/image" Target="../media/image5.jpg"/><Relationship Id="rId1" Type="http://schemas.openxmlformats.org/officeDocument/2006/relationships/slideLayout" Target="../slideLayouts/slideLayout2.xml"/><Relationship Id="rId5" Type="http://schemas.openxmlformats.org/officeDocument/2006/relationships/image" Target="../media/image8.emf"/><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tenderspage.com/write-executive-summary-rfp-response/" TargetMode="External"/><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artsentrepreneurshipgames.com/2014/09/14/understanding-your-customer/" TargetMode="External"/><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cassandrajohn.com/2016/07/26/first-rules-of-data-analysis/" TargetMode="External"/><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cassandrajohn.com/2016/07/26/first-rules-of-data-analysis/" TargetMode="External"/><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cassandrajohn.com/2016/07/26/first-rules-of-data-analysis/" TargetMode="External"/><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hyperlink" Target="https://www.bestplaces.net/transportation/zip-code/north_carolina/charlotte/28205" TargetMode="External"/><Relationship Id="rId3" Type="http://schemas.openxmlformats.org/officeDocument/2006/relationships/hyperlink" Target="https://cassandrajohn.com/2016/07/26/first-rules-of-data-analysis/" TargetMode="External"/><Relationship Id="rId7" Type="http://schemas.openxmlformats.org/officeDocument/2006/relationships/hyperlink" Target="https://www.bestplaces.net/crime/zip-code/north_carolina/charlotte/28205" TargetMode="External"/><Relationship Id="rId2" Type="http://schemas.openxmlformats.org/officeDocument/2006/relationships/image" Target="../media/image5.jpg"/><Relationship Id="rId1" Type="http://schemas.openxmlformats.org/officeDocument/2006/relationships/slideLayout" Target="../slideLayouts/slideLayout2.xml"/><Relationship Id="rId6" Type="http://schemas.openxmlformats.org/officeDocument/2006/relationships/hyperlink" Target="https://api.foursquare.com/v2/venues/explore?&amp;client_id=%7b%7d&amp;client_secret=%7b%7d&amp;v=%7b%7d&amp;ll=%7b%7d,%7b%7d&amp;radius=%7b%7d&amp;limit=%7b%7d" TargetMode="External"/><Relationship Id="rId5" Type="http://schemas.openxmlformats.org/officeDocument/2006/relationships/hyperlink" Target="https://public.opendatasoft.com/explore/dataset/us-zip-code-latitude-and-longitude/table/" TargetMode="External"/><Relationship Id="rId4" Type="http://schemas.openxmlformats.org/officeDocument/2006/relationships/hyperlink" Target="https://www.zipcodestogo.com/North%20Carolina/" TargetMode="External"/><Relationship Id="rId9" Type="http://schemas.openxmlformats.org/officeDocument/2006/relationships/hyperlink" Target="https://www.loopnet.com/search/commercial-real-estate/charlotte-nc-28207/for-sale/?sk=e6e5cc4338645a21527cdffa36e10b62"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cassandrajohn.com/2016/07/26/first-rules-of-data-analysis/" TargetMode="External"/><Relationship Id="rId2" Type="http://schemas.openxmlformats.org/officeDocument/2006/relationships/image" Target="../media/image5.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757E7"/>
        </a:solidFill>
        <a:effectLst/>
      </p:bgPr>
    </p:bg>
    <p:spTree>
      <p:nvGrpSpPr>
        <p:cNvPr id="1" name=""/>
        <p:cNvGrpSpPr/>
        <p:nvPr/>
      </p:nvGrpSpPr>
      <p:grpSpPr>
        <a:xfrm>
          <a:off x="0" y="0"/>
          <a:ext cx="0" cy="0"/>
          <a:chOff x="0" y="0"/>
          <a:chExt cx="0" cy="0"/>
        </a:xfrm>
      </p:grpSpPr>
      <p:pic>
        <p:nvPicPr>
          <p:cNvPr id="5" name="Picture 4" descr="Logo&#10;&#10;Description automatically generated">
            <a:extLst>
              <a:ext uri="{FF2B5EF4-FFF2-40B4-BE49-F238E27FC236}">
                <a16:creationId xmlns:a16="http://schemas.microsoft.com/office/drawing/2014/main" id="{48DFB1DA-75BA-42A0-8236-E72912A592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70684" y="134224"/>
            <a:ext cx="5264020" cy="5264020"/>
          </a:xfrm>
          <a:prstGeom prst="rect">
            <a:avLst/>
          </a:prstGeom>
        </p:spPr>
      </p:pic>
      <p:sp>
        <p:nvSpPr>
          <p:cNvPr id="7" name="TextBox 6">
            <a:extLst>
              <a:ext uri="{FF2B5EF4-FFF2-40B4-BE49-F238E27FC236}">
                <a16:creationId xmlns:a16="http://schemas.microsoft.com/office/drawing/2014/main" id="{C5A479B0-87D0-4680-A9B5-D942DEF3989F}"/>
              </a:ext>
            </a:extLst>
          </p:cNvPr>
          <p:cNvSpPr txBox="1"/>
          <p:nvPr/>
        </p:nvSpPr>
        <p:spPr>
          <a:xfrm>
            <a:off x="4365848" y="5154963"/>
            <a:ext cx="6097554" cy="1200329"/>
          </a:xfrm>
          <a:prstGeom prst="rect">
            <a:avLst/>
          </a:prstGeom>
          <a:noFill/>
        </p:spPr>
        <p:txBody>
          <a:bodyPr wrap="square">
            <a:spAutoFit/>
          </a:bodyPr>
          <a:lstStyle/>
          <a:p>
            <a:r>
              <a:rPr lang="en-US" sz="1800" dirty="0">
                <a:effectLst/>
                <a:latin typeface="Segoe UI" panose="020B0502040204020203" pitchFamily="34" charset="0"/>
                <a:cs typeface="Segoe UI" panose="020B0502040204020203" pitchFamily="34" charset="0"/>
              </a:rPr>
              <a:t>The Battle of the Neighborhoods</a:t>
            </a:r>
          </a:p>
          <a:p>
            <a:r>
              <a:rPr lang="en-US" dirty="0">
                <a:latin typeface="Segoe UI" panose="020B0502040204020203" pitchFamily="34" charset="0"/>
                <a:cs typeface="Segoe UI" panose="020B0502040204020203" pitchFamily="34" charset="0"/>
              </a:rPr>
              <a:t>Author: Mark L Cichonski</a:t>
            </a:r>
            <a:endParaRPr lang="en-US" sz="1800" dirty="0">
              <a:effectLst/>
              <a:latin typeface="Segoe UI" panose="020B0502040204020203" pitchFamily="34" charset="0"/>
              <a:cs typeface="Segoe UI" panose="020B0502040204020203" pitchFamily="34" charset="0"/>
            </a:endParaRPr>
          </a:p>
          <a:p>
            <a:r>
              <a:rPr lang="en-US" sz="1800" dirty="0">
                <a:effectLst/>
                <a:latin typeface="Segoe UI" panose="020B0502040204020203" pitchFamily="34" charset="0"/>
                <a:cs typeface="Segoe UI" panose="020B0502040204020203" pitchFamily="34" charset="0"/>
              </a:rPr>
              <a:t>IBM Data Science Capstone</a:t>
            </a:r>
          </a:p>
          <a:p>
            <a:r>
              <a:rPr lang="en-US" dirty="0">
                <a:latin typeface="Segoe UI" panose="020B0502040204020203" pitchFamily="34" charset="0"/>
                <a:cs typeface="Segoe UI" panose="020B0502040204020203" pitchFamily="34" charset="0"/>
              </a:rPr>
              <a:t>1/26/2021</a:t>
            </a:r>
          </a:p>
        </p:txBody>
      </p:sp>
    </p:spTree>
    <p:extLst>
      <p:ext uri="{BB962C8B-B14F-4D97-AF65-F5344CB8AC3E}">
        <p14:creationId xmlns:p14="http://schemas.microsoft.com/office/powerpoint/2010/main" val="38097503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CA0DAA6-33B8-4A25-810D-2F4D816FB4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4972594"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9AADCD7-7C17-4521-AD66-973E0F87A2C1}"/>
              </a:ext>
            </a:extLst>
          </p:cNvPr>
          <p:cNvSpPr>
            <a:spLocks noGrp="1"/>
          </p:cNvSpPr>
          <p:nvPr>
            <p:ph type="title"/>
          </p:nvPr>
        </p:nvSpPr>
        <p:spPr>
          <a:xfrm>
            <a:off x="651307" y="640081"/>
            <a:ext cx="3377183" cy="3681976"/>
          </a:xfrm>
          <a:noFill/>
        </p:spPr>
        <p:txBody>
          <a:bodyPr vert="horz" lIns="91440" tIns="45720" rIns="91440" bIns="45720" rtlCol="0" anchor="b">
            <a:normAutofit/>
          </a:bodyPr>
          <a:lstStyle/>
          <a:p>
            <a:r>
              <a:rPr lang="en-US" sz="3100" dirty="0">
                <a:solidFill>
                  <a:schemeClr val="bg1"/>
                </a:solidFill>
              </a:rPr>
              <a:t>Data Preparation</a:t>
            </a:r>
          </a:p>
        </p:txBody>
      </p:sp>
      <p:pic>
        <p:nvPicPr>
          <p:cNvPr id="5" name="Picture 4" descr="Icon&#10;&#10;Description automatically generated">
            <a:extLst>
              <a:ext uri="{FF2B5EF4-FFF2-40B4-BE49-F238E27FC236}">
                <a16:creationId xmlns:a16="http://schemas.microsoft.com/office/drawing/2014/main" id="{E7D307B5-89BA-4CE6-AD37-D016AA6E73D6}"/>
              </a:ext>
            </a:extLst>
          </p:cNvPr>
          <p:cNvPicPr>
            <a:picLocks noChangeAspect="1"/>
          </p:cNvPicPr>
          <p:nvPr/>
        </p:nvPicPr>
        <p:blipFill>
          <a:blip r:embed="rId2">
            <a:alphaModFix amt="20000"/>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4972594" y="0"/>
            <a:ext cx="7219406" cy="6849292"/>
          </a:xfrm>
          <a:prstGeom prst="rect">
            <a:avLst/>
          </a:prstGeom>
        </p:spPr>
      </p:pic>
      <p:sp>
        <p:nvSpPr>
          <p:cNvPr id="3" name="TextBox 2">
            <a:extLst>
              <a:ext uri="{FF2B5EF4-FFF2-40B4-BE49-F238E27FC236}">
                <a16:creationId xmlns:a16="http://schemas.microsoft.com/office/drawing/2014/main" id="{A24A048D-70FC-47FE-83DB-405C2B0781FE}"/>
              </a:ext>
            </a:extLst>
          </p:cNvPr>
          <p:cNvSpPr txBox="1"/>
          <p:nvPr/>
        </p:nvSpPr>
        <p:spPr>
          <a:xfrm>
            <a:off x="5141515" y="146825"/>
            <a:ext cx="5740610" cy="3046988"/>
          </a:xfrm>
          <a:prstGeom prst="rect">
            <a:avLst/>
          </a:prstGeom>
          <a:noFill/>
        </p:spPr>
        <p:txBody>
          <a:bodyPr wrap="none" rtlCol="0">
            <a:spAutoFit/>
          </a:bodyPr>
          <a:lstStyle/>
          <a:p>
            <a:pPr marL="342900" indent="-342900">
              <a:buAutoNum type="arabicPeriod"/>
            </a:pPr>
            <a:r>
              <a:rPr lang="en-US" sz="1600" dirty="0"/>
              <a:t>Download zip code data in CSV.</a:t>
            </a:r>
          </a:p>
          <a:p>
            <a:pPr marL="342900" indent="-342900">
              <a:buAutoNum type="arabicPeriod"/>
            </a:pPr>
            <a:r>
              <a:rPr lang="en-US" sz="1600" dirty="0"/>
              <a:t>Drop un-needed columns.</a:t>
            </a:r>
          </a:p>
          <a:p>
            <a:pPr marL="342900" indent="-342900">
              <a:buAutoNum type="arabicPeriod"/>
            </a:pPr>
            <a:r>
              <a:rPr lang="en-US" sz="1600" dirty="0"/>
              <a:t>Rename columns for understanding.</a:t>
            </a:r>
          </a:p>
          <a:p>
            <a:pPr marL="342900" indent="-342900">
              <a:buAutoNum type="arabicPeriod"/>
            </a:pPr>
            <a:r>
              <a:rPr lang="en-US" sz="1600" dirty="0"/>
              <a:t>Filter to a new </a:t>
            </a:r>
            <a:r>
              <a:rPr lang="en-US" sz="1600" dirty="0" err="1"/>
              <a:t>dataframe</a:t>
            </a:r>
            <a:r>
              <a:rPr lang="en-US" sz="1600" dirty="0"/>
              <a:t> for Charlotte only.</a:t>
            </a:r>
          </a:p>
          <a:p>
            <a:pPr marL="342900" indent="-342900">
              <a:buAutoNum type="arabicPeriod"/>
            </a:pPr>
            <a:r>
              <a:rPr lang="en-US" sz="1600" dirty="0"/>
              <a:t>Download zip code </a:t>
            </a:r>
            <a:r>
              <a:rPr lang="en-US" sz="1600" dirty="0" err="1"/>
              <a:t>lat</a:t>
            </a:r>
            <a:r>
              <a:rPr lang="en-US" sz="1600" dirty="0"/>
              <a:t>/long information in CSV.</a:t>
            </a:r>
          </a:p>
          <a:p>
            <a:pPr marL="342900" indent="-342900">
              <a:buAutoNum type="arabicPeriod"/>
            </a:pPr>
            <a:r>
              <a:rPr lang="en-US" sz="1600" dirty="0"/>
              <a:t>Convert code field to object type for merge with zip code data.</a:t>
            </a:r>
          </a:p>
          <a:p>
            <a:pPr marL="342900" indent="-342900">
              <a:buAutoNum type="arabicPeriod"/>
            </a:pPr>
            <a:r>
              <a:rPr lang="en-US" sz="1600" dirty="0"/>
              <a:t>Merge files and drop un-needed columns.</a:t>
            </a:r>
          </a:p>
          <a:p>
            <a:pPr marL="342900" indent="-342900">
              <a:buAutoNum type="arabicPeriod"/>
            </a:pPr>
            <a:r>
              <a:rPr lang="en-US" sz="1600" dirty="0"/>
              <a:t>Renamed columns of new </a:t>
            </a:r>
            <a:r>
              <a:rPr lang="en-US" sz="1600" dirty="0" err="1"/>
              <a:t>dataframe</a:t>
            </a:r>
            <a:r>
              <a:rPr lang="en-US" sz="1600" dirty="0"/>
              <a:t>.</a:t>
            </a:r>
          </a:p>
          <a:p>
            <a:pPr marL="342900" indent="-342900">
              <a:buAutoNum type="arabicPeriod"/>
            </a:pPr>
            <a:r>
              <a:rPr lang="en-US" sz="1600" dirty="0"/>
              <a:t>Removed incorrect zip codes.</a:t>
            </a:r>
          </a:p>
          <a:p>
            <a:pPr marL="342900" indent="-342900">
              <a:buAutoNum type="arabicPeriod"/>
            </a:pPr>
            <a:r>
              <a:rPr lang="en-US" sz="1600" dirty="0"/>
              <a:t>Change cluster labels to integers.</a:t>
            </a:r>
          </a:p>
          <a:p>
            <a:pPr marL="342900" indent="-342900">
              <a:buAutoNum type="arabicPeriod"/>
            </a:pPr>
            <a:r>
              <a:rPr lang="en-US" sz="1600" dirty="0"/>
              <a:t>After cluster analysis, had to drop NAs for decision tree.</a:t>
            </a:r>
          </a:p>
          <a:p>
            <a:pPr marL="342900" indent="-342900">
              <a:buAutoNum type="arabicPeriod"/>
            </a:pPr>
            <a:r>
              <a:rPr lang="en-US" sz="1600" dirty="0"/>
              <a:t>Create dummy variables for Y, location in decision tree analysis.</a:t>
            </a:r>
          </a:p>
        </p:txBody>
      </p:sp>
      <p:pic>
        <p:nvPicPr>
          <p:cNvPr id="6" name="Picture 5">
            <a:extLst>
              <a:ext uri="{FF2B5EF4-FFF2-40B4-BE49-F238E27FC236}">
                <a16:creationId xmlns:a16="http://schemas.microsoft.com/office/drawing/2014/main" id="{A9B889C2-E5DC-46F4-8181-AA882A79C05A}"/>
              </a:ext>
            </a:extLst>
          </p:cNvPr>
          <p:cNvPicPr>
            <a:picLocks noChangeAspect="1"/>
          </p:cNvPicPr>
          <p:nvPr/>
        </p:nvPicPr>
        <p:blipFill>
          <a:blip r:embed="rId4"/>
          <a:stretch>
            <a:fillRect/>
          </a:stretch>
        </p:blipFill>
        <p:spPr>
          <a:xfrm>
            <a:off x="6096000" y="3553097"/>
            <a:ext cx="4961950" cy="2791097"/>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14463581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CA0DAA6-33B8-4A25-810D-2F4D816FB4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4972594"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9AADCD7-7C17-4521-AD66-973E0F87A2C1}"/>
              </a:ext>
            </a:extLst>
          </p:cNvPr>
          <p:cNvSpPr>
            <a:spLocks noGrp="1"/>
          </p:cNvSpPr>
          <p:nvPr>
            <p:ph type="title"/>
          </p:nvPr>
        </p:nvSpPr>
        <p:spPr>
          <a:xfrm>
            <a:off x="651307" y="640081"/>
            <a:ext cx="3377183" cy="3681976"/>
          </a:xfrm>
          <a:noFill/>
        </p:spPr>
        <p:txBody>
          <a:bodyPr vert="horz" lIns="91440" tIns="45720" rIns="91440" bIns="45720" rtlCol="0" anchor="b">
            <a:normAutofit/>
          </a:bodyPr>
          <a:lstStyle/>
          <a:p>
            <a:r>
              <a:rPr lang="en-US" sz="3100" dirty="0">
                <a:solidFill>
                  <a:schemeClr val="bg1"/>
                </a:solidFill>
              </a:rPr>
              <a:t>Modelling</a:t>
            </a:r>
          </a:p>
        </p:txBody>
      </p:sp>
      <p:pic>
        <p:nvPicPr>
          <p:cNvPr id="5" name="Picture 4" descr="Icon&#10;&#10;Description automatically generated">
            <a:extLst>
              <a:ext uri="{FF2B5EF4-FFF2-40B4-BE49-F238E27FC236}">
                <a16:creationId xmlns:a16="http://schemas.microsoft.com/office/drawing/2014/main" id="{E7D307B5-89BA-4CE6-AD37-D016AA6E73D6}"/>
              </a:ext>
            </a:extLst>
          </p:cNvPr>
          <p:cNvPicPr>
            <a:picLocks noChangeAspect="1"/>
          </p:cNvPicPr>
          <p:nvPr/>
        </p:nvPicPr>
        <p:blipFill>
          <a:blip r:embed="rId2">
            <a:alphaModFix amt="20000"/>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4972594" y="0"/>
            <a:ext cx="7219406" cy="6849292"/>
          </a:xfrm>
          <a:prstGeom prst="rect">
            <a:avLst/>
          </a:prstGeom>
        </p:spPr>
      </p:pic>
      <p:sp>
        <p:nvSpPr>
          <p:cNvPr id="3" name="TextBox 2">
            <a:extLst>
              <a:ext uri="{FF2B5EF4-FFF2-40B4-BE49-F238E27FC236}">
                <a16:creationId xmlns:a16="http://schemas.microsoft.com/office/drawing/2014/main" id="{A24A048D-70FC-47FE-83DB-405C2B0781FE}"/>
              </a:ext>
            </a:extLst>
          </p:cNvPr>
          <p:cNvSpPr txBox="1"/>
          <p:nvPr/>
        </p:nvSpPr>
        <p:spPr>
          <a:xfrm>
            <a:off x="5141515" y="146825"/>
            <a:ext cx="6998234" cy="5509200"/>
          </a:xfrm>
          <a:prstGeom prst="rect">
            <a:avLst/>
          </a:prstGeom>
          <a:noFill/>
        </p:spPr>
        <p:txBody>
          <a:bodyPr wrap="square" rtlCol="0">
            <a:spAutoFit/>
          </a:bodyPr>
          <a:lstStyle/>
          <a:p>
            <a:r>
              <a:rPr lang="en-US" sz="1600" dirty="0"/>
              <a:t>Two models were developed for this analysis:</a:t>
            </a:r>
          </a:p>
          <a:p>
            <a:endParaRPr lang="en-US" sz="1600" dirty="0"/>
          </a:p>
          <a:p>
            <a:pPr marL="342900" indent="-342900">
              <a:buAutoNum type="arabicPeriod"/>
            </a:pPr>
            <a:r>
              <a:rPr lang="en-US" sz="1600" dirty="0" err="1"/>
              <a:t>Kmeans</a:t>
            </a:r>
            <a:r>
              <a:rPr lang="en-US" sz="1600" dirty="0"/>
              <a:t> Clustering. In the analysis, the average mean occurrence of each venue was calculated and stored in a data frame for the 41 neighborhoods.  There were 137 venue types. The </a:t>
            </a:r>
            <a:r>
              <a:rPr lang="en-US" sz="1600" dirty="0" err="1"/>
              <a:t>KMeans</a:t>
            </a:r>
            <a:r>
              <a:rPr lang="en-US" sz="1600" dirty="0"/>
              <a:t> algorithm clusters data by trying to separate samples in n groups of equal variance, minimizing a criterion known as the inertia or within-cluster sum-of-squares.  In this case, it is clustering the 41 neighborhoods based on the distance between venue occurrence means.  I believe in this data set, there are so many 0 values, it is drastically affecting the results.</a:t>
            </a:r>
          </a:p>
          <a:p>
            <a:pPr marL="342900" indent="-342900">
              <a:buAutoNum type="arabicPeriod"/>
            </a:pPr>
            <a:endParaRPr lang="en-US" sz="1600" dirty="0"/>
          </a:p>
          <a:p>
            <a:pPr marL="342900" indent="-342900">
              <a:buAutoNum type="arabicPeriod"/>
            </a:pPr>
            <a:r>
              <a:rPr lang="en-US" sz="1600" dirty="0"/>
              <a:t>Decision Trees are a non-parametric supervised learning method used in this case for classification. The goal is to create a model that predicts the value of a target variable by learning simple decision rules inferred from the data features. A tree can be seen as a piecewise constant approximation.  In this case the Y was the neighborhood and the X’s were the factors (narrowed down); food, hotel, bar, business services, violent crime, property crime and commute time. The decision tree looked first at violent crime and split the 5 samples with 4 &lt;= 39.5. Then it looked at food establishments which we did not think was critical. We went left to the cost and the tree split even with properties less than $437500. We went back and looked at the 2 properties and chose the lowest cost, lowest crime and shortest commute, Eastover.</a:t>
            </a:r>
          </a:p>
        </p:txBody>
      </p:sp>
    </p:spTree>
    <p:extLst>
      <p:ext uri="{BB962C8B-B14F-4D97-AF65-F5344CB8AC3E}">
        <p14:creationId xmlns:p14="http://schemas.microsoft.com/office/powerpoint/2010/main" val="10954945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CA0DAA6-33B8-4A25-810D-2F4D816FB4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4972594"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9AADCD7-7C17-4521-AD66-973E0F87A2C1}"/>
              </a:ext>
            </a:extLst>
          </p:cNvPr>
          <p:cNvSpPr>
            <a:spLocks noGrp="1"/>
          </p:cNvSpPr>
          <p:nvPr>
            <p:ph type="title"/>
          </p:nvPr>
        </p:nvSpPr>
        <p:spPr>
          <a:xfrm>
            <a:off x="651307" y="640081"/>
            <a:ext cx="3377183" cy="3681976"/>
          </a:xfrm>
          <a:noFill/>
        </p:spPr>
        <p:txBody>
          <a:bodyPr vert="horz" lIns="91440" tIns="45720" rIns="91440" bIns="45720" rtlCol="0" anchor="b">
            <a:normAutofit/>
          </a:bodyPr>
          <a:lstStyle/>
          <a:p>
            <a:r>
              <a:rPr lang="en-US" sz="3100" dirty="0">
                <a:solidFill>
                  <a:schemeClr val="bg1"/>
                </a:solidFill>
              </a:rPr>
              <a:t>Conclusion</a:t>
            </a:r>
          </a:p>
        </p:txBody>
      </p:sp>
      <p:pic>
        <p:nvPicPr>
          <p:cNvPr id="5" name="Picture 4" descr="Icon&#10;&#10;Description automatically generated">
            <a:extLst>
              <a:ext uri="{FF2B5EF4-FFF2-40B4-BE49-F238E27FC236}">
                <a16:creationId xmlns:a16="http://schemas.microsoft.com/office/drawing/2014/main" id="{E7D307B5-89BA-4CE6-AD37-D016AA6E73D6}"/>
              </a:ext>
            </a:extLst>
          </p:cNvPr>
          <p:cNvPicPr>
            <a:picLocks noChangeAspect="1"/>
          </p:cNvPicPr>
          <p:nvPr/>
        </p:nvPicPr>
        <p:blipFill>
          <a:blip r:embed="rId2">
            <a:alphaModFix amt="20000"/>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4972594" y="0"/>
            <a:ext cx="7219406" cy="6849292"/>
          </a:xfrm>
          <a:prstGeom prst="rect">
            <a:avLst/>
          </a:prstGeom>
        </p:spPr>
      </p:pic>
      <p:sp>
        <p:nvSpPr>
          <p:cNvPr id="3" name="TextBox 2">
            <a:extLst>
              <a:ext uri="{FF2B5EF4-FFF2-40B4-BE49-F238E27FC236}">
                <a16:creationId xmlns:a16="http://schemas.microsoft.com/office/drawing/2014/main" id="{A24A048D-70FC-47FE-83DB-405C2B0781FE}"/>
              </a:ext>
            </a:extLst>
          </p:cNvPr>
          <p:cNvSpPr txBox="1"/>
          <p:nvPr/>
        </p:nvSpPr>
        <p:spPr>
          <a:xfrm>
            <a:off x="5141515" y="146825"/>
            <a:ext cx="6998234" cy="584775"/>
          </a:xfrm>
          <a:prstGeom prst="rect">
            <a:avLst/>
          </a:prstGeom>
          <a:noFill/>
        </p:spPr>
        <p:txBody>
          <a:bodyPr wrap="square" rtlCol="0">
            <a:spAutoFit/>
          </a:bodyPr>
          <a:lstStyle/>
          <a:p>
            <a:r>
              <a:rPr lang="en-US" sz="1600" dirty="0"/>
              <a:t>After clustering and decision tree classification, Eastover was selected as the optimal neighborhood.</a:t>
            </a:r>
          </a:p>
        </p:txBody>
      </p:sp>
      <p:pic>
        <p:nvPicPr>
          <p:cNvPr id="6" name="Picture 5">
            <a:extLst>
              <a:ext uri="{FF2B5EF4-FFF2-40B4-BE49-F238E27FC236}">
                <a16:creationId xmlns:a16="http://schemas.microsoft.com/office/drawing/2014/main" id="{593BA9FC-13A3-4253-9B61-45224250C5C8}"/>
              </a:ext>
            </a:extLst>
          </p:cNvPr>
          <p:cNvPicPr>
            <a:picLocks noChangeAspect="1"/>
          </p:cNvPicPr>
          <p:nvPr/>
        </p:nvPicPr>
        <p:blipFill>
          <a:blip r:embed="rId4"/>
          <a:stretch>
            <a:fillRect/>
          </a:stretch>
        </p:blipFill>
        <p:spPr>
          <a:xfrm>
            <a:off x="6542422" y="878425"/>
            <a:ext cx="3567522" cy="2470422"/>
          </a:xfrm>
          <a:prstGeom prst="rect">
            <a:avLst/>
          </a:prstGeom>
        </p:spPr>
      </p:pic>
      <p:pic>
        <p:nvPicPr>
          <p:cNvPr id="8" name="Picture 7">
            <a:extLst>
              <a:ext uri="{FF2B5EF4-FFF2-40B4-BE49-F238E27FC236}">
                <a16:creationId xmlns:a16="http://schemas.microsoft.com/office/drawing/2014/main" id="{598ED4BC-83BB-44A5-A676-EC27775D2538}"/>
              </a:ext>
            </a:extLst>
          </p:cNvPr>
          <p:cNvPicPr>
            <a:picLocks noChangeAspect="1"/>
          </p:cNvPicPr>
          <p:nvPr/>
        </p:nvPicPr>
        <p:blipFill>
          <a:blip r:embed="rId5"/>
          <a:stretch>
            <a:fillRect/>
          </a:stretch>
        </p:blipFill>
        <p:spPr>
          <a:xfrm>
            <a:off x="5499805" y="3999182"/>
            <a:ext cx="6281653" cy="2711993"/>
          </a:xfrm>
          <a:prstGeom prst="rect">
            <a:avLst/>
          </a:prstGeom>
        </p:spPr>
      </p:pic>
    </p:spTree>
    <p:extLst>
      <p:ext uri="{BB962C8B-B14F-4D97-AF65-F5344CB8AC3E}">
        <p14:creationId xmlns:p14="http://schemas.microsoft.com/office/powerpoint/2010/main" val="7775390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8" name="Rectangle 70">
            <a:extLst>
              <a:ext uri="{FF2B5EF4-FFF2-40B4-BE49-F238E27FC236}">
                <a16:creationId xmlns:a16="http://schemas.microsoft.com/office/drawing/2014/main" id="{1707FC24-6981-43D9-B525-C7832BA22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11449"/>
            <a:ext cx="4332307" cy="6179552"/>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55BB387-8358-41D1-A110-AA78201CA831}"/>
              </a:ext>
            </a:extLst>
          </p:cNvPr>
          <p:cNvSpPr>
            <a:spLocks noGrp="1"/>
          </p:cNvSpPr>
          <p:nvPr>
            <p:ph type="title"/>
          </p:nvPr>
        </p:nvSpPr>
        <p:spPr>
          <a:xfrm>
            <a:off x="742950" y="742951"/>
            <a:ext cx="3476625" cy="4962524"/>
          </a:xfrm>
        </p:spPr>
        <p:txBody>
          <a:bodyPr vert="horz" lIns="91440" tIns="45720" rIns="91440" bIns="45720" rtlCol="0" anchor="ctr">
            <a:normAutofit/>
          </a:bodyPr>
          <a:lstStyle/>
          <a:p>
            <a:pPr algn="ctr"/>
            <a:r>
              <a:rPr lang="en-US" sz="4800" kern="1200">
                <a:solidFill>
                  <a:srgbClr val="FFFFFF"/>
                </a:solidFill>
                <a:latin typeface="+mj-lt"/>
                <a:ea typeface="+mj-ea"/>
                <a:cs typeface="+mj-cs"/>
              </a:rPr>
              <a:t>Roadmap</a:t>
            </a:r>
          </a:p>
        </p:txBody>
      </p:sp>
      <p:pic>
        <p:nvPicPr>
          <p:cNvPr id="1026" name="Picture 2" descr="Why we need a methodology for data science | IBM Big Data &amp; Analytics Hub">
            <a:extLst>
              <a:ext uri="{FF2B5EF4-FFF2-40B4-BE49-F238E27FC236}">
                <a16:creationId xmlns:a16="http://schemas.microsoft.com/office/drawing/2014/main" id="{F2835F78-C6CD-421E-ADED-89711C923D9F}"/>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153822" y="1458716"/>
            <a:ext cx="6553545" cy="39485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48972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CA0DAA6-33B8-4A25-810D-2F4D816FB4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4972594"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9AADCD7-7C17-4521-AD66-973E0F87A2C1}"/>
              </a:ext>
            </a:extLst>
          </p:cNvPr>
          <p:cNvSpPr>
            <a:spLocks noGrp="1"/>
          </p:cNvSpPr>
          <p:nvPr>
            <p:ph type="title"/>
          </p:nvPr>
        </p:nvSpPr>
        <p:spPr>
          <a:xfrm>
            <a:off x="651307" y="640081"/>
            <a:ext cx="3377183" cy="3681976"/>
          </a:xfrm>
          <a:noFill/>
        </p:spPr>
        <p:txBody>
          <a:bodyPr vert="horz" lIns="91440" tIns="45720" rIns="91440" bIns="45720" rtlCol="0" anchor="b">
            <a:normAutofit/>
          </a:bodyPr>
          <a:lstStyle/>
          <a:p>
            <a:r>
              <a:rPr lang="en-US" sz="3100" dirty="0">
                <a:solidFill>
                  <a:schemeClr val="bg1"/>
                </a:solidFill>
              </a:rPr>
              <a:t>	</a:t>
            </a:r>
            <a:br>
              <a:rPr lang="en-US" sz="3100" dirty="0">
                <a:solidFill>
                  <a:schemeClr val="bg1"/>
                </a:solidFill>
              </a:rPr>
            </a:br>
            <a:r>
              <a:rPr lang="en-US" sz="3100" dirty="0">
                <a:solidFill>
                  <a:schemeClr val="bg1"/>
                </a:solidFill>
              </a:rPr>
              <a:t>Abstract</a:t>
            </a:r>
          </a:p>
        </p:txBody>
      </p:sp>
      <p:pic>
        <p:nvPicPr>
          <p:cNvPr id="6" name="Picture 5" descr="A picture containing text, businesscard&#10;&#10;Description automatically generated">
            <a:extLst>
              <a:ext uri="{FF2B5EF4-FFF2-40B4-BE49-F238E27FC236}">
                <a16:creationId xmlns:a16="http://schemas.microsoft.com/office/drawing/2014/main" id="{5857A756-2897-42DB-9534-57D89DC610C1}"/>
              </a:ext>
            </a:extLst>
          </p:cNvPr>
          <p:cNvPicPr>
            <a:picLocks noChangeAspect="1"/>
          </p:cNvPicPr>
          <p:nvPr/>
        </p:nvPicPr>
        <p:blipFill>
          <a:blip r:embed="rId2">
            <a:alphaModFix amt="20000"/>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4972912" y="0"/>
            <a:ext cx="7219088" cy="6857990"/>
          </a:xfrm>
          <a:prstGeom prst="rect">
            <a:avLst/>
          </a:prstGeom>
        </p:spPr>
      </p:pic>
      <p:sp>
        <p:nvSpPr>
          <p:cNvPr id="3" name="TextBox 2">
            <a:extLst>
              <a:ext uri="{FF2B5EF4-FFF2-40B4-BE49-F238E27FC236}">
                <a16:creationId xmlns:a16="http://schemas.microsoft.com/office/drawing/2014/main" id="{80A22E59-6558-4B31-981C-AB1427EC2122}"/>
              </a:ext>
            </a:extLst>
          </p:cNvPr>
          <p:cNvSpPr txBox="1"/>
          <p:nvPr/>
        </p:nvSpPr>
        <p:spPr>
          <a:xfrm>
            <a:off x="5289601" y="283030"/>
            <a:ext cx="6585709" cy="6247864"/>
          </a:xfrm>
          <a:prstGeom prst="rect">
            <a:avLst/>
          </a:prstGeom>
          <a:noFill/>
        </p:spPr>
        <p:txBody>
          <a:bodyPr wrap="square" rtlCol="0">
            <a:spAutoFit/>
          </a:bodyPr>
          <a:lstStyle/>
          <a:p>
            <a:r>
              <a:rPr lang="en-US" sz="1600" dirty="0"/>
              <a:t>This project is the capstone assignment for a 9 course IBM Professional Certificate in data science.</a:t>
            </a:r>
          </a:p>
          <a:p>
            <a:endParaRPr lang="en-US" sz="1600" dirty="0"/>
          </a:p>
          <a:p>
            <a:r>
              <a:rPr lang="en-US" sz="1600" dirty="0"/>
              <a:t>The scenario is that you live on the West side of the City of Toronto in Canada. You love your neighborhood mainly because of all the great amenities and other types of venues that exist in the neighborhood. Such as gourmet fast food joints, pharmacies, parks, grad schools, and so on. Now say you receive a job offer from a great company on the other side of the city with great career prospects. However, given the far distance from your current place, you unfortunately must move if you decide to accept the offer. Wouldn't it be great if you're able to determine neighborhoods on the other side of the city? There are exactly the same as your current neighborhood, and if not, perhaps similar neighborhoods that are at least closer to your new job.</a:t>
            </a:r>
          </a:p>
          <a:p>
            <a:endParaRPr lang="en-US" sz="1600" dirty="0"/>
          </a:p>
          <a:p>
            <a:r>
              <a:rPr lang="en-US" sz="1600" dirty="0"/>
              <a:t>In this capstone project, we had to be creative and come up with our own idea or problem to solve using location data. I chose the scenario where my company is looking for office space and will use location data to do so.  Hence the name of the capstone project will be the battle of the neighborhoods.</a:t>
            </a:r>
          </a:p>
          <a:p>
            <a:endParaRPr lang="en-US" sz="1600" dirty="0"/>
          </a:p>
          <a:p>
            <a:r>
              <a:rPr lang="en-US" sz="1600" dirty="0"/>
              <a:t>Given my city of Charlotte, I will segment it into different neighborhoods using the geographical coordinates of the center of each neighborhood. And then, using a combination of location data and machine learning, I will group the neighborhoods into clusters and choose the optimal location for our office!</a:t>
            </a:r>
          </a:p>
        </p:txBody>
      </p:sp>
    </p:spTree>
    <p:extLst>
      <p:ext uri="{BB962C8B-B14F-4D97-AF65-F5344CB8AC3E}">
        <p14:creationId xmlns:p14="http://schemas.microsoft.com/office/powerpoint/2010/main" val="24671677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CA0DAA6-33B8-4A25-810D-2F4D816FB4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4972594"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9AADCD7-7C17-4521-AD66-973E0F87A2C1}"/>
              </a:ext>
            </a:extLst>
          </p:cNvPr>
          <p:cNvSpPr>
            <a:spLocks noGrp="1"/>
          </p:cNvSpPr>
          <p:nvPr>
            <p:ph type="title"/>
          </p:nvPr>
        </p:nvSpPr>
        <p:spPr>
          <a:xfrm>
            <a:off x="651307" y="640081"/>
            <a:ext cx="3377183" cy="3681976"/>
          </a:xfrm>
          <a:noFill/>
        </p:spPr>
        <p:txBody>
          <a:bodyPr vert="horz" lIns="91440" tIns="45720" rIns="91440" bIns="45720" rtlCol="0" anchor="b">
            <a:normAutofit/>
          </a:bodyPr>
          <a:lstStyle/>
          <a:p>
            <a:r>
              <a:rPr lang="en-US" sz="3100" dirty="0">
                <a:solidFill>
                  <a:schemeClr val="bg1"/>
                </a:solidFill>
              </a:rPr>
              <a:t>	</a:t>
            </a:r>
            <a:br>
              <a:rPr lang="en-US" sz="3100" dirty="0">
                <a:solidFill>
                  <a:schemeClr val="bg1"/>
                </a:solidFill>
              </a:rPr>
            </a:br>
            <a:r>
              <a:rPr lang="en-US" sz="3100" dirty="0">
                <a:solidFill>
                  <a:schemeClr val="bg1"/>
                </a:solidFill>
              </a:rPr>
              <a:t>Business Understanding</a:t>
            </a:r>
          </a:p>
        </p:txBody>
      </p:sp>
      <p:pic>
        <p:nvPicPr>
          <p:cNvPr id="4" name="Picture 3" descr="Shape&#10;&#10;Description automatically generated">
            <a:extLst>
              <a:ext uri="{FF2B5EF4-FFF2-40B4-BE49-F238E27FC236}">
                <a16:creationId xmlns:a16="http://schemas.microsoft.com/office/drawing/2014/main" id="{1EADE36F-1199-41A8-9361-AE1957C06120}"/>
              </a:ext>
            </a:extLst>
          </p:cNvPr>
          <p:cNvPicPr>
            <a:picLocks noChangeAspect="1"/>
          </p:cNvPicPr>
          <p:nvPr/>
        </p:nvPicPr>
        <p:blipFill>
          <a:blip r:embed="rId2">
            <a:alphaModFix amt="20000"/>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4972594" y="0"/>
            <a:ext cx="7219406" cy="6858000"/>
          </a:xfrm>
          <a:prstGeom prst="rect">
            <a:avLst/>
          </a:prstGeom>
        </p:spPr>
      </p:pic>
      <p:sp>
        <p:nvSpPr>
          <p:cNvPr id="3" name="TextBox 2">
            <a:extLst>
              <a:ext uri="{FF2B5EF4-FFF2-40B4-BE49-F238E27FC236}">
                <a16:creationId xmlns:a16="http://schemas.microsoft.com/office/drawing/2014/main" id="{C7A85E7B-EBE2-49C9-92AC-6772D151BD57}"/>
              </a:ext>
            </a:extLst>
          </p:cNvPr>
          <p:cNvSpPr txBox="1"/>
          <p:nvPr/>
        </p:nvSpPr>
        <p:spPr>
          <a:xfrm>
            <a:off x="5623901" y="505736"/>
            <a:ext cx="5894902" cy="6093976"/>
          </a:xfrm>
          <a:prstGeom prst="rect">
            <a:avLst/>
          </a:prstGeom>
          <a:noFill/>
        </p:spPr>
        <p:txBody>
          <a:bodyPr wrap="square" rtlCol="0">
            <a:spAutoFit/>
          </a:bodyPr>
          <a:lstStyle/>
          <a:p>
            <a:pPr marL="60325" rtl="0" fontAlgn="ctr">
              <a:spcBef>
                <a:spcPts val="0"/>
              </a:spcBef>
              <a:spcAft>
                <a:spcPts val="0"/>
              </a:spcAft>
              <a:buFont typeface="Arial" panose="020B0604020202020204" pitchFamily="34" charset="0"/>
              <a:buChar char="•"/>
            </a:pPr>
            <a:r>
              <a:rPr lang="en-US" sz="1200" b="0" i="0" u="sng" dirty="0">
                <a:effectLst/>
                <a:latin typeface="Calibri" panose="020F0502020204030204" pitchFamily="34" charset="0"/>
              </a:rPr>
              <a:t>Seek clarification</a:t>
            </a:r>
          </a:p>
          <a:p>
            <a:pPr marL="60325" rtl="0" fontAlgn="ctr">
              <a:spcBef>
                <a:spcPts val="0"/>
              </a:spcBef>
              <a:spcAft>
                <a:spcPts val="0"/>
              </a:spcAft>
            </a:pPr>
            <a:endParaRPr lang="en-US" sz="1200" dirty="0">
              <a:latin typeface="Calibri" panose="020F0502020204030204" pitchFamily="34" charset="0"/>
            </a:endParaRPr>
          </a:p>
          <a:p>
            <a:pPr marL="60325" rtl="0" fontAlgn="ctr">
              <a:spcBef>
                <a:spcPts val="0"/>
              </a:spcBef>
              <a:spcAft>
                <a:spcPts val="0"/>
              </a:spcAft>
            </a:pPr>
            <a:r>
              <a:rPr lang="en-US" sz="1200" b="0" i="0" dirty="0">
                <a:effectLst/>
                <a:latin typeface="Calibri" panose="020F0502020204030204" pitchFamily="34" charset="0"/>
              </a:rPr>
              <a:t>You have the opportunity to be as creative as you want and come up with an idea to leverage Foursquare location data to explore or compare neighborhoods or cities of your choice or to come up with a problem that you can use the Foursquare location data to solve.</a:t>
            </a:r>
          </a:p>
          <a:p>
            <a:pPr marL="60325" rtl="0" fontAlgn="ctr">
              <a:spcBef>
                <a:spcPts val="0"/>
              </a:spcBef>
              <a:spcAft>
                <a:spcPts val="0"/>
              </a:spcAft>
            </a:pPr>
            <a:endParaRPr lang="en-US" sz="1200" dirty="0">
              <a:latin typeface="Calibri" panose="020F0502020204030204" pitchFamily="34" charset="0"/>
            </a:endParaRPr>
          </a:p>
          <a:p>
            <a:pPr marL="60325" rtl="0" fontAlgn="ctr">
              <a:spcBef>
                <a:spcPts val="0"/>
              </a:spcBef>
              <a:spcAft>
                <a:spcPts val="0"/>
              </a:spcAft>
              <a:buFont typeface="Arial" panose="020B0604020202020204" pitchFamily="34" charset="0"/>
              <a:buChar char="•"/>
            </a:pPr>
            <a:r>
              <a:rPr lang="en-US" sz="1200" b="0" i="0" u="sng" dirty="0">
                <a:effectLst/>
                <a:latin typeface="Calibri" panose="020F0502020204030204" pitchFamily="34" charset="0"/>
              </a:rPr>
              <a:t>What problem are you trying to solve</a:t>
            </a:r>
          </a:p>
          <a:p>
            <a:pPr marL="60325" rtl="0" fontAlgn="ctr">
              <a:spcBef>
                <a:spcPts val="0"/>
              </a:spcBef>
              <a:spcAft>
                <a:spcPts val="0"/>
              </a:spcAft>
            </a:pPr>
            <a:endParaRPr lang="en-US" sz="1200" dirty="0">
              <a:latin typeface="Calibri" panose="020F0502020204030204" pitchFamily="34" charset="0"/>
            </a:endParaRPr>
          </a:p>
          <a:p>
            <a:pPr marL="60325" rtl="0" fontAlgn="ctr">
              <a:spcBef>
                <a:spcPts val="0"/>
              </a:spcBef>
              <a:spcAft>
                <a:spcPts val="0"/>
              </a:spcAft>
            </a:pPr>
            <a:r>
              <a:rPr lang="en-US" sz="1200" b="0" i="0" dirty="0">
                <a:effectLst/>
                <a:latin typeface="Calibri" panose="020F0502020204030204" pitchFamily="34" charset="0"/>
              </a:rPr>
              <a:t>My company is opening a new office and we are looking for the prime location.</a:t>
            </a:r>
          </a:p>
          <a:p>
            <a:pPr marL="60325" rtl="0" fontAlgn="ctr">
              <a:spcBef>
                <a:spcPts val="0"/>
              </a:spcBef>
              <a:spcAft>
                <a:spcPts val="0"/>
              </a:spcAft>
            </a:pPr>
            <a:endParaRPr lang="en-US" sz="1200" dirty="0">
              <a:latin typeface="Calibri" panose="020F0502020204030204" pitchFamily="34" charset="0"/>
            </a:endParaRPr>
          </a:p>
          <a:p>
            <a:pPr marL="60325" rtl="0" fontAlgn="ctr">
              <a:spcBef>
                <a:spcPts val="0"/>
              </a:spcBef>
              <a:spcAft>
                <a:spcPts val="0"/>
              </a:spcAft>
              <a:buFont typeface="Arial" panose="020B0604020202020204" pitchFamily="34" charset="0"/>
              <a:buChar char="•"/>
            </a:pPr>
            <a:r>
              <a:rPr lang="en-US" sz="1200" b="1" i="0" u="sng" dirty="0">
                <a:effectLst/>
                <a:latin typeface="Calibri" panose="020F0502020204030204" pitchFamily="34" charset="0"/>
              </a:rPr>
              <a:t>Clearly defined question</a:t>
            </a:r>
          </a:p>
          <a:p>
            <a:pPr marL="60325" rtl="0" fontAlgn="ctr">
              <a:spcBef>
                <a:spcPts val="0"/>
              </a:spcBef>
              <a:spcAft>
                <a:spcPts val="0"/>
              </a:spcAft>
              <a:buFont typeface="Arial" panose="020B0604020202020204" pitchFamily="34" charset="0"/>
              <a:buChar char="•"/>
            </a:pPr>
            <a:endParaRPr lang="en-US" sz="1200" dirty="0">
              <a:latin typeface="Calibri" panose="020F0502020204030204" pitchFamily="34" charset="0"/>
            </a:endParaRPr>
          </a:p>
          <a:p>
            <a:pPr marL="60325" rtl="0" fontAlgn="ctr">
              <a:spcBef>
                <a:spcPts val="0"/>
              </a:spcBef>
              <a:spcAft>
                <a:spcPts val="0"/>
              </a:spcAft>
            </a:pPr>
            <a:r>
              <a:rPr lang="en-US" sz="1200" b="0" i="0" dirty="0">
                <a:effectLst/>
                <a:latin typeface="Calibri" panose="020F0502020204030204" pitchFamily="34" charset="0"/>
              </a:rPr>
              <a:t>What is the best location to open a consulting business in Charlotte North Carolina?</a:t>
            </a:r>
          </a:p>
          <a:p>
            <a:pPr marL="60325" rtl="0" fontAlgn="ctr">
              <a:spcBef>
                <a:spcPts val="0"/>
              </a:spcBef>
              <a:spcAft>
                <a:spcPts val="0"/>
              </a:spcAft>
            </a:pPr>
            <a:endParaRPr lang="en-US" sz="1200" dirty="0">
              <a:latin typeface="Calibri" panose="020F0502020204030204" pitchFamily="34" charset="0"/>
            </a:endParaRPr>
          </a:p>
          <a:p>
            <a:pPr marL="231775" indent="-171450" rtl="0" fontAlgn="ctr">
              <a:spcBef>
                <a:spcPts val="0"/>
              </a:spcBef>
              <a:spcAft>
                <a:spcPts val="0"/>
              </a:spcAft>
              <a:buFont typeface="Arial" panose="020B0604020202020204" pitchFamily="34" charset="0"/>
              <a:buChar char="•"/>
            </a:pPr>
            <a:r>
              <a:rPr lang="en-US" sz="1200" b="0" i="0" dirty="0">
                <a:effectLst/>
                <a:latin typeface="Calibri" panose="020F0502020204030204" pitchFamily="34" charset="0"/>
              </a:rPr>
              <a:t>What is the goal?</a:t>
            </a:r>
          </a:p>
          <a:p>
            <a:pPr marL="60325" rtl="0" fontAlgn="ctr">
              <a:spcBef>
                <a:spcPts val="0"/>
              </a:spcBef>
              <a:spcAft>
                <a:spcPts val="0"/>
              </a:spcAft>
            </a:pPr>
            <a:endParaRPr lang="en-US" sz="1200" b="0" i="0" dirty="0">
              <a:effectLst/>
              <a:latin typeface="Calibri" panose="020F0502020204030204" pitchFamily="34" charset="0"/>
            </a:endParaRPr>
          </a:p>
          <a:p>
            <a:pPr marL="60325" rtl="0" fontAlgn="ctr">
              <a:spcBef>
                <a:spcPts val="0"/>
              </a:spcBef>
              <a:spcAft>
                <a:spcPts val="0"/>
              </a:spcAft>
            </a:pPr>
            <a:r>
              <a:rPr lang="en-US" sz="1200" dirty="0">
                <a:latin typeface="Calibri" panose="020F0502020204030204" pitchFamily="34" charset="0"/>
              </a:rPr>
              <a:t>Find the prime location of an office for a consulting company.</a:t>
            </a:r>
          </a:p>
          <a:p>
            <a:pPr marL="60325" rtl="0" fontAlgn="ctr">
              <a:spcBef>
                <a:spcPts val="0"/>
              </a:spcBef>
              <a:spcAft>
                <a:spcPts val="0"/>
              </a:spcAft>
            </a:pPr>
            <a:endParaRPr lang="en-US" sz="1200" b="0" i="0" dirty="0">
              <a:effectLst/>
              <a:latin typeface="Calibri" panose="020F0502020204030204" pitchFamily="34" charset="0"/>
            </a:endParaRPr>
          </a:p>
          <a:p>
            <a:pPr marL="231775" indent="-171450" rtl="0" fontAlgn="ctr">
              <a:spcBef>
                <a:spcPts val="0"/>
              </a:spcBef>
              <a:spcAft>
                <a:spcPts val="0"/>
              </a:spcAft>
              <a:buFont typeface="Arial" panose="020B0604020202020204" pitchFamily="34" charset="0"/>
              <a:buChar char="•"/>
            </a:pPr>
            <a:r>
              <a:rPr lang="en-US" sz="1200" b="0" i="0" u="sng" dirty="0">
                <a:effectLst/>
                <a:latin typeface="Calibri" panose="020F0502020204030204" pitchFamily="34" charset="0"/>
              </a:rPr>
              <a:t>Objectives in support of the goal.  The criteria for selection will be:</a:t>
            </a:r>
          </a:p>
          <a:p>
            <a:pPr marL="60325" rtl="0" fontAlgn="ctr">
              <a:spcBef>
                <a:spcPts val="0"/>
              </a:spcBef>
              <a:spcAft>
                <a:spcPts val="0"/>
              </a:spcAft>
            </a:pPr>
            <a:endParaRPr lang="en-US" sz="1200" dirty="0">
              <a:latin typeface="Calibri" panose="020F0502020204030204" pitchFamily="34" charset="0"/>
            </a:endParaRPr>
          </a:p>
          <a:p>
            <a:pPr marL="288925" indent="-228600" rtl="0" fontAlgn="ctr">
              <a:spcBef>
                <a:spcPts val="0"/>
              </a:spcBef>
              <a:spcAft>
                <a:spcPts val="0"/>
              </a:spcAft>
              <a:buFont typeface="+mj-lt"/>
              <a:buAutoNum type="alphaUcPeriod"/>
            </a:pPr>
            <a:r>
              <a:rPr lang="en-US" sz="1200" b="0" i="0" dirty="0">
                <a:effectLst/>
                <a:latin typeface="Calibri" panose="020F0502020204030204" pitchFamily="34" charset="0"/>
              </a:rPr>
              <a:t>Marketplace and demographics</a:t>
            </a:r>
          </a:p>
          <a:p>
            <a:pPr marL="288925" indent="-228600" rtl="0" fontAlgn="ctr">
              <a:spcBef>
                <a:spcPts val="0"/>
              </a:spcBef>
              <a:spcAft>
                <a:spcPts val="0"/>
              </a:spcAft>
              <a:buFont typeface="+mj-lt"/>
              <a:buAutoNum type="alphaUcPeriod"/>
            </a:pPr>
            <a:r>
              <a:rPr lang="en-US" sz="1200" b="0" i="0" dirty="0">
                <a:effectLst/>
                <a:latin typeface="Calibri" panose="020F0502020204030204" pitchFamily="34" charset="0"/>
              </a:rPr>
              <a:t>Competition</a:t>
            </a:r>
          </a:p>
          <a:p>
            <a:pPr marL="288925" indent="-228600" rtl="0" fontAlgn="ctr">
              <a:spcBef>
                <a:spcPts val="0"/>
              </a:spcBef>
              <a:spcAft>
                <a:spcPts val="0"/>
              </a:spcAft>
              <a:buFont typeface="+mj-lt"/>
              <a:buAutoNum type="alphaUcPeriod"/>
            </a:pPr>
            <a:r>
              <a:rPr lang="en-US" sz="1200" dirty="0">
                <a:latin typeface="Calibri" panose="020F0502020204030204" pitchFamily="34" charset="0"/>
              </a:rPr>
              <a:t>Costs</a:t>
            </a:r>
          </a:p>
          <a:p>
            <a:pPr marL="288925" indent="-228600" rtl="0" fontAlgn="ctr">
              <a:spcBef>
                <a:spcPts val="0"/>
              </a:spcBef>
              <a:spcAft>
                <a:spcPts val="0"/>
              </a:spcAft>
              <a:buFont typeface="+mj-lt"/>
              <a:buAutoNum type="alphaUcPeriod"/>
            </a:pPr>
            <a:r>
              <a:rPr lang="en-US" sz="1200" b="0" i="0" dirty="0">
                <a:effectLst/>
                <a:latin typeface="Calibri" panose="020F0502020204030204" pitchFamily="34" charset="0"/>
              </a:rPr>
              <a:t>Growth Potential</a:t>
            </a:r>
          </a:p>
          <a:p>
            <a:pPr marL="288925" indent="-228600" rtl="0" fontAlgn="ctr">
              <a:spcBef>
                <a:spcPts val="0"/>
              </a:spcBef>
              <a:spcAft>
                <a:spcPts val="0"/>
              </a:spcAft>
              <a:buFont typeface="+mj-lt"/>
              <a:buAutoNum type="alphaUcPeriod"/>
            </a:pPr>
            <a:r>
              <a:rPr lang="en-US" sz="1200" dirty="0">
                <a:latin typeface="Calibri" panose="020F0502020204030204" pitchFamily="34" charset="0"/>
              </a:rPr>
              <a:t>Safety</a:t>
            </a:r>
          </a:p>
          <a:p>
            <a:pPr marL="288925" indent="-228600" rtl="0" fontAlgn="ctr">
              <a:spcBef>
                <a:spcPts val="0"/>
              </a:spcBef>
              <a:spcAft>
                <a:spcPts val="0"/>
              </a:spcAft>
              <a:buFont typeface="+mj-lt"/>
              <a:buAutoNum type="alphaUcPeriod"/>
            </a:pPr>
            <a:r>
              <a:rPr lang="en-US" sz="1200" b="0" i="0" dirty="0">
                <a:effectLst/>
                <a:latin typeface="Calibri" panose="020F0502020204030204" pitchFamily="34" charset="0"/>
              </a:rPr>
              <a:t>Recruiting</a:t>
            </a:r>
          </a:p>
          <a:p>
            <a:pPr marL="288925" indent="-228600" rtl="0" fontAlgn="ctr">
              <a:spcBef>
                <a:spcPts val="0"/>
              </a:spcBef>
              <a:spcAft>
                <a:spcPts val="0"/>
              </a:spcAft>
              <a:buFont typeface="+mj-lt"/>
              <a:buAutoNum type="alphaUcPeriod"/>
            </a:pPr>
            <a:r>
              <a:rPr lang="en-US" sz="1200" dirty="0">
                <a:latin typeface="Calibri" panose="020F0502020204030204" pitchFamily="34" charset="0"/>
              </a:rPr>
              <a:t>Brand Image</a:t>
            </a:r>
            <a:endParaRPr lang="en-US" sz="1200" b="0" i="0" dirty="0">
              <a:effectLst/>
              <a:latin typeface="Calibri" panose="020F0502020204030204" pitchFamily="34" charset="0"/>
            </a:endParaRPr>
          </a:p>
          <a:p>
            <a:pPr marL="60325" rtl="0" fontAlgn="ctr">
              <a:spcBef>
                <a:spcPts val="0"/>
              </a:spcBef>
              <a:spcAft>
                <a:spcPts val="0"/>
              </a:spcAft>
            </a:pPr>
            <a:endParaRPr lang="en-US" sz="1200" b="0" i="0" dirty="0">
              <a:effectLst/>
              <a:latin typeface="Calibri" panose="020F0502020204030204" pitchFamily="34" charset="0"/>
            </a:endParaRPr>
          </a:p>
          <a:p>
            <a:pPr marL="60325" lvl="1" rtl="0" fontAlgn="ctr">
              <a:spcBef>
                <a:spcPts val="0"/>
              </a:spcBef>
              <a:spcAft>
                <a:spcPts val="0"/>
              </a:spcAft>
            </a:pPr>
            <a:r>
              <a:rPr lang="en-US" sz="1200" b="0" i="0" dirty="0">
                <a:effectLst/>
                <a:latin typeface="Calibri" panose="020F0502020204030204" pitchFamily="34" charset="0"/>
              </a:rPr>
              <a:t>For this analysis, we will use </a:t>
            </a:r>
            <a:r>
              <a:rPr lang="en-US" sz="1200" b="0" i="0" dirty="0" err="1">
                <a:effectLst/>
                <a:latin typeface="Calibri" panose="020F0502020204030204" pitchFamily="34" charset="0"/>
              </a:rPr>
              <a:t>FourSquare</a:t>
            </a:r>
            <a:r>
              <a:rPr lang="en-US" sz="1200" b="0" i="0" dirty="0">
                <a:effectLst/>
                <a:latin typeface="Calibri" panose="020F0502020204030204" pitchFamily="34" charset="0"/>
              </a:rPr>
              <a:t> and additional data sources as needed to build the most comprehensive picture and select the best location for the office.</a:t>
            </a:r>
          </a:p>
          <a:p>
            <a:endParaRPr lang="en-US" sz="2000" dirty="0"/>
          </a:p>
        </p:txBody>
      </p:sp>
    </p:spTree>
    <p:extLst>
      <p:ext uri="{BB962C8B-B14F-4D97-AF65-F5344CB8AC3E}">
        <p14:creationId xmlns:p14="http://schemas.microsoft.com/office/powerpoint/2010/main" val="22501777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CA0DAA6-33B8-4A25-810D-2F4D816FB4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4972594"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9AADCD7-7C17-4521-AD66-973E0F87A2C1}"/>
              </a:ext>
            </a:extLst>
          </p:cNvPr>
          <p:cNvSpPr>
            <a:spLocks noGrp="1"/>
          </p:cNvSpPr>
          <p:nvPr>
            <p:ph type="title"/>
          </p:nvPr>
        </p:nvSpPr>
        <p:spPr>
          <a:xfrm>
            <a:off x="651307" y="640081"/>
            <a:ext cx="3377183" cy="3681976"/>
          </a:xfrm>
          <a:noFill/>
        </p:spPr>
        <p:txBody>
          <a:bodyPr vert="horz" lIns="91440" tIns="45720" rIns="91440" bIns="45720" rtlCol="0" anchor="b">
            <a:normAutofit/>
          </a:bodyPr>
          <a:lstStyle/>
          <a:p>
            <a:r>
              <a:rPr lang="en-US" sz="3100" dirty="0">
                <a:solidFill>
                  <a:schemeClr val="bg1"/>
                </a:solidFill>
              </a:rPr>
              <a:t>	</a:t>
            </a:r>
            <a:br>
              <a:rPr lang="en-US" sz="3100" dirty="0">
                <a:solidFill>
                  <a:schemeClr val="bg1"/>
                </a:solidFill>
              </a:rPr>
            </a:br>
            <a:r>
              <a:rPr lang="en-US" sz="3100" dirty="0">
                <a:solidFill>
                  <a:schemeClr val="bg1"/>
                </a:solidFill>
              </a:rPr>
              <a:t>Analytic Approach</a:t>
            </a:r>
          </a:p>
        </p:txBody>
      </p:sp>
      <p:pic>
        <p:nvPicPr>
          <p:cNvPr id="5" name="Picture 4" descr="Icon&#10;&#10;Description automatically generated">
            <a:extLst>
              <a:ext uri="{FF2B5EF4-FFF2-40B4-BE49-F238E27FC236}">
                <a16:creationId xmlns:a16="http://schemas.microsoft.com/office/drawing/2014/main" id="{E7D307B5-89BA-4CE6-AD37-D016AA6E73D6}"/>
              </a:ext>
            </a:extLst>
          </p:cNvPr>
          <p:cNvPicPr>
            <a:picLocks noChangeAspect="1"/>
          </p:cNvPicPr>
          <p:nvPr/>
        </p:nvPicPr>
        <p:blipFill>
          <a:blip r:embed="rId2">
            <a:alphaModFix amt="20000"/>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4972594" y="0"/>
            <a:ext cx="7219406" cy="6849292"/>
          </a:xfrm>
          <a:prstGeom prst="rect">
            <a:avLst/>
          </a:prstGeom>
        </p:spPr>
      </p:pic>
      <p:sp>
        <p:nvSpPr>
          <p:cNvPr id="3" name="TextBox 2">
            <a:extLst>
              <a:ext uri="{FF2B5EF4-FFF2-40B4-BE49-F238E27FC236}">
                <a16:creationId xmlns:a16="http://schemas.microsoft.com/office/drawing/2014/main" id="{E4331A51-3962-4ABB-B5F5-C2B800F3DD1D}"/>
              </a:ext>
            </a:extLst>
          </p:cNvPr>
          <p:cNvSpPr txBox="1"/>
          <p:nvPr/>
        </p:nvSpPr>
        <p:spPr>
          <a:xfrm>
            <a:off x="5817327" y="818606"/>
            <a:ext cx="5799908" cy="5078313"/>
          </a:xfrm>
          <a:prstGeom prst="rect">
            <a:avLst/>
          </a:prstGeom>
          <a:noFill/>
        </p:spPr>
        <p:txBody>
          <a:bodyPr wrap="square" rtlCol="0">
            <a:spAutoFit/>
          </a:bodyPr>
          <a:lstStyle/>
          <a:p>
            <a:r>
              <a:rPr lang="en-US" dirty="0"/>
              <a:t>We will use location data and other data sources to build a picture of the Charlotte area and optimize our location based on the factors identified by the business as critical for the needs of a small business.</a:t>
            </a:r>
          </a:p>
          <a:p>
            <a:endParaRPr lang="en-US" dirty="0"/>
          </a:p>
          <a:p>
            <a:r>
              <a:rPr lang="en-US" dirty="0"/>
              <a:t>These factors will provide us with the location based on the availability of facilities, amenities, safety and the population makeup of any potential areas.</a:t>
            </a:r>
          </a:p>
          <a:p>
            <a:endParaRPr lang="en-US" dirty="0"/>
          </a:p>
          <a:p>
            <a:r>
              <a:rPr lang="en-US" dirty="0"/>
              <a:t>This will allow us to choose a location with the proper traffic and in accordance with the brand image we want the company to have.</a:t>
            </a:r>
          </a:p>
          <a:p>
            <a:endParaRPr lang="en-US" dirty="0"/>
          </a:p>
          <a:p>
            <a:r>
              <a:rPr lang="en-US" dirty="0"/>
              <a:t>To evaluate these factors we plan on using the information from </a:t>
            </a:r>
            <a:r>
              <a:rPr lang="en-US" dirty="0" err="1"/>
              <a:t>FourSquare</a:t>
            </a:r>
            <a:r>
              <a:rPr lang="en-US" dirty="0"/>
              <a:t> as primary data source, supported by other data as needed, to conduct segmenting and clustering of neighborhoods in Charlotte to determine the optimal location for our office.</a:t>
            </a:r>
          </a:p>
        </p:txBody>
      </p:sp>
    </p:spTree>
    <p:extLst>
      <p:ext uri="{BB962C8B-B14F-4D97-AF65-F5344CB8AC3E}">
        <p14:creationId xmlns:p14="http://schemas.microsoft.com/office/powerpoint/2010/main" val="28099541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CA0DAA6-33B8-4A25-810D-2F4D816FB4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4972594"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9AADCD7-7C17-4521-AD66-973E0F87A2C1}"/>
              </a:ext>
            </a:extLst>
          </p:cNvPr>
          <p:cNvSpPr>
            <a:spLocks noGrp="1"/>
          </p:cNvSpPr>
          <p:nvPr>
            <p:ph type="title"/>
          </p:nvPr>
        </p:nvSpPr>
        <p:spPr>
          <a:xfrm>
            <a:off x="651307" y="640081"/>
            <a:ext cx="3377183" cy="3681976"/>
          </a:xfrm>
          <a:noFill/>
        </p:spPr>
        <p:txBody>
          <a:bodyPr vert="horz" lIns="91440" tIns="45720" rIns="91440" bIns="45720" rtlCol="0" anchor="b">
            <a:normAutofit/>
          </a:bodyPr>
          <a:lstStyle/>
          <a:p>
            <a:r>
              <a:rPr lang="en-US" sz="3100" dirty="0">
                <a:solidFill>
                  <a:schemeClr val="bg1"/>
                </a:solidFill>
              </a:rPr>
              <a:t>	</a:t>
            </a:r>
            <a:br>
              <a:rPr lang="en-US" sz="3100" dirty="0">
                <a:solidFill>
                  <a:schemeClr val="bg1"/>
                </a:solidFill>
              </a:rPr>
            </a:br>
            <a:r>
              <a:rPr lang="en-US" sz="3100" dirty="0">
                <a:solidFill>
                  <a:schemeClr val="bg1"/>
                </a:solidFill>
              </a:rPr>
              <a:t>Analytic Approach</a:t>
            </a:r>
          </a:p>
        </p:txBody>
      </p:sp>
      <p:pic>
        <p:nvPicPr>
          <p:cNvPr id="5" name="Picture 4" descr="Icon&#10;&#10;Description automatically generated">
            <a:extLst>
              <a:ext uri="{FF2B5EF4-FFF2-40B4-BE49-F238E27FC236}">
                <a16:creationId xmlns:a16="http://schemas.microsoft.com/office/drawing/2014/main" id="{E7D307B5-89BA-4CE6-AD37-D016AA6E73D6}"/>
              </a:ext>
            </a:extLst>
          </p:cNvPr>
          <p:cNvPicPr>
            <a:picLocks noChangeAspect="1"/>
          </p:cNvPicPr>
          <p:nvPr/>
        </p:nvPicPr>
        <p:blipFill>
          <a:blip r:embed="rId2">
            <a:alphaModFix amt="20000"/>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4972594" y="0"/>
            <a:ext cx="7219406" cy="6849292"/>
          </a:xfrm>
          <a:prstGeom prst="rect">
            <a:avLst/>
          </a:prstGeom>
        </p:spPr>
      </p:pic>
      <p:graphicFrame>
        <p:nvGraphicFramePr>
          <p:cNvPr id="4" name="Table 5">
            <a:extLst>
              <a:ext uri="{FF2B5EF4-FFF2-40B4-BE49-F238E27FC236}">
                <a16:creationId xmlns:a16="http://schemas.microsoft.com/office/drawing/2014/main" id="{818A52DE-84AE-4492-8A18-4D45F3B96E09}"/>
              </a:ext>
            </a:extLst>
          </p:cNvPr>
          <p:cNvGraphicFramePr>
            <a:graphicFrameLocks noGrp="1"/>
          </p:cNvGraphicFramePr>
          <p:nvPr>
            <p:extLst>
              <p:ext uri="{D42A27DB-BD31-4B8C-83A1-F6EECF244321}">
                <p14:modId xmlns:p14="http://schemas.microsoft.com/office/powerpoint/2010/main" val="429242780"/>
              </p:ext>
            </p:extLst>
          </p:nvPr>
        </p:nvGraphicFramePr>
        <p:xfrm>
          <a:off x="5161282" y="168069"/>
          <a:ext cx="6842030" cy="3962400"/>
        </p:xfrm>
        <a:graphic>
          <a:graphicData uri="http://schemas.openxmlformats.org/drawingml/2006/table">
            <a:tbl>
              <a:tblPr firstRow="1" bandRow="1">
                <a:tableStyleId>{5C22544A-7EE6-4342-B048-85BDC9FD1C3A}</a:tableStyleId>
              </a:tblPr>
              <a:tblGrid>
                <a:gridCol w="1368406">
                  <a:extLst>
                    <a:ext uri="{9D8B030D-6E8A-4147-A177-3AD203B41FA5}">
                      <a16:colId xmlns:a16="http://schemas.microsoft.com/office/drawing/2014/main" val="2152480056"/>
                    </a:ext>
                  </a:extLst>
                </a:gridCol>
                <a:gridCol w="1368406">
                  <a:extLst>
                    <a:ext uri="{9D8B030D-6E8A-4147-A177-3AD203B41FA5}">
                      <a16:colId xmlns:a16="http://schemas.microsoft.com/office/drawing/2014/main" val="2848303706"/>
                    </a:ext>
                  </a:extLst>
                </a:gridCol>
                <a:gridCol w="1368406">
                  <a:extLst>
                    <a:ext uri="{9D8B030D-6E8A-4147-A177-3AD203B41FA5}">
                      <a16:colId xmlns:a16="http://schemas.microsoft.com/office/drawing/2014/main" val="1898025266"/>
                    </a:ext>
                  </a:extLst>
                </a:gridCol>
                <a:gridCol w="1368406">
                  <a:extLst>
                    <a:ext uri="{9D8B030D-6E8A-4147-A177-3AD203B41FA5}">
                      <a16:colId xmlns:a16="http://schemas.microsoft.com/office/drawing/2014/main" val="2093023532"/>
                    </a:ext>
                  </a:extLst>
                </a:gridCol>
                <a:gridCol w="1368406">
                  <a:extLst>
                    <a:ext uri="{9D8B030D-6E8A-4147-A177-3AD203B41FA5}">
                      <a16:colId xmlns:a16="http://schemas.microsoft.com/office/drawing/2014/main" val="3519007675"/>
                    </a:ext>
                  </a:extLst>
                </a:gridCol>
              </a:tblGrid>
              <a:tr h="363039">
                <a:tc>
                  <a:txBody>
                    <a:bodyPr/>
                    <a:lstStyle/>
                    <a:p>
                      <a:endParaRPr lang="en-US" dirty="0"/>
                    </a:p>
                  </a:txBody>
                  <a:tcPr/>
                </a:tc>
                <a:tc gridSpan="4">
                  <a:txBody>
                    <a:bodyPr/>
                    <a:lstStyle/>
                    <a:p>
                      <a:pPr algn="ctr"/>
                      <a:r>
                        <a:rPr lang="en-US" dirty="0"/>
                        <a:t>Expected Analytical Approach</a:t>
                      </a:r>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437908486"/>
                  </a:ext>
                </a:extLst>
              </a:tr>
              <a:tr h="363039">
                <a:tc>
                  <a:txBody>
                    <a:bodyPr/>
                    <a:lstStyle/>
                    <a:p>
                      <a:r>
                        <a:rPr lang="en-US" dirty="0"/>
                        <a:t>Factors</a:t>
                      </a:r>
                    </a:p>
                  </a:txBody>
                  <a:tcPr/>
                </a:tc>
                <a:tc>
                  <a:txBody>
                    <a:bodyPr/>
                    <a:lstStyle/>
                    <a:p>
                      <a:r>
                        <a:rPr lang="en-US" dirty="0"/>
                        <a:t>Descriptive</a:t>
                      </a:r>
                    </a:p>
                  </a:txBody>
                  <a:tcPr/>
                </a:tc>
                <a:tc>
                  <a:txBody>
                    <a:bodyPr/>
                    <a:lstStyle/>
                    <a:p>
                      <a:r>
                        <a:rPr lang="en-US" dirty="0"/>
                        <a:t>Diagnostic</a:t>
                      </a:r>
                    </a:p>
                  </a:txBody>
                  <a:tcPr/>
                </a:tc>
                <a:tc>
                  <a:txBody>
                    <a:bodyPr/>
                    <a:lstStyle/>
                    <a:p>
                      <a:r>
                        <a:rPr lang="en-US" dirty="0"/>
                        <a:t>Predictive</a:t>
                      </a:r>
                    </a:p>
                  </a:txBody>
                  <a:tcPr/>
                </a:tc>
                <a:tc>
                  <a:txBody>
                    <a:bodyPr/>
                    <a:lstStyle/>
                    <a:p>
                      <a:r>
                        <a:rPr lang="en-US" dirty="0"/>
                        <a:t>Prescriptive</a:t>
                      </a:r>
                    </a:p>
                  </a:txBody>
                  <a:tcPr/>
                </a:tc>
                <a:extLst>
                  <a:ext uri="{0D108BD9-81ED-4DB2-BD59-A6C34878D82A}">
                    <a16:rowId xmlns:a16="http://schemas.microsoft.com/office/drawing/2014/main" val="3816627100"/>
                  </a:ext>
                </a:extLst>
              </a:tr>
              <a:tr h="363039">
                <a:tc>
                  <a:txBody>
                    <a:bodyPr/>
                    <a:lstStyle/>
                    <a:p>
                      <a:r>
                        <a:rPr lang="en-US" sz="1600" dirty="0"/>
                        <a:t>Marketplace and demographics</a:t>
                      </a:r>
                    </a:p>
                  </a:txBody>
                  <a:tcPr/>
                </a:tc>
                <a:tc>
                  <a:txBody>
                    <a:bodyPr/>
                    <a:lstStyle/>
                    <a:p>
                      <a:pPr algn="ctr"/>
                      <a:r>
                        <a:rPr lang="en-US" dirty="0"/>
                        <a:t>X</a:t>
                      </a:r>
                    </a:p>
                  </a:txBody>
                  <a:tcPr/>
                </a:tc>
                <a:tc>
                  <a:txBody>
                    <a:bodyPr/>
                    <a:lstStyle/>
                    <a:p>
                      <a:pPr algn="ctr"/>
                      <a:r>
                        <a:rPr lang="en-US" dirty="0"/>
                        <a:t>X</a:t>
                      </a:r>
                    </a:p>
                  </a:txBody>
                  <a:tcPr/>
                </a:tc>
                <a:tc>
                  <a:txBody>
                    <a:bodyPr/>
                    <a:lstStyle/>
                    <a:p>
                      <a:pPr algn="ctr"/>
                      <a:r>
                        <a:rPr lang="en-US" dirty="0"/>
                        <a:t>X</a:t>
                      </a:r>
                    </a:p>
                  </a:txBody>
                  <a:tcPr/>
                </a:tc>
                <a:tc>
                  <a:txBody>
                    <a:bodyPr/>
                    <a:lstStyle/>
                    <a:p>
                      <a:pPr algn="ctr"/>
                      <a:endParaRPr lang="en-US"/>
                    </a:p>
                  </a:txBody>
                  <a:tcPr/>
                </a:tc>
                <a:extLst>
                  <a:ext uri="{0D108BD9-81ED-4DB2-BD59-A6C34878D82A}">
                    <a16:rowId xmlns:a16="http://schemas.microsoft.com/office/drawing/2014/main" val="403377816"/>
                  </a:ext>
                </a:extLst>
              </a:tr>
              <a:tr h="36303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Competition</a:t>
                      </a:r>
                    </a:p>
                  </a:txBody>
                  <a:tcPr/>
                </a:tc>
                <a:tc>
                  <a:txBody>
                    <a:bodyPr/>
                    <a:lstStyle/>
                    <a:p>
                      <a:pPr algn="ctr"/>
                      <a:r>
                        <a:rPr lang="en-US" dirty="0"/>
                        <a:t>X</a:t>
                      </a:r>
                    </a:p>
                  </a:txBody>
                  <a:tcPr/>
                </a:tc>
                <a:tc>
                  <a:txBody>
                    <a:bodyPr/>
                    <a:lstStyle/>
                    <a:p>
                      <a:pPr algn="ctr"/>
                      <a:r>
                        <a:rPr lang="en-US" dirty="0"/>
                        <a:t>X</a:t>
                      </a:r>
                    </a:p>
                  </a:txBody>
                  <a:tcPr/>
                </a:tc>
                <a:tc>
                  <a:txBody>
                    <a:bodyPr/>
                    <a:lstStyle/>
                    <a:p>
                      <a:pPr algn="ctr"/>
                      <a:r>
                        <a:rPr lang="en-US" dirty="0"/>
                        <a:t>X</a:t>
                      </a:r>
                    </a:p>
                  </a:txBody>
                  <a:tcPr/>
                </a:tc>
                <a:tc>
                  <a:txBody>
                    <a:bodyPr/>
                    <a:lstStyle/>
                    <a:p>
                      <a:pPr algn="ctr"/>
                      <a:endParaRPr lang="en-US"/>
                    </a:p>
                  </a:txBody>
                  <a:tcPr/>
                </a:tc>
                <a:extLst>
                  <a:ext uri="{0D108BD9-81ED-4DB2-BD59-A6C34878D82A}">
                    <a16:rowId xmlns:a16="http://schemas.microsoft.com/office/drawing/2014/main" val="4266821647"/>
                  </a:ext>
                </a:extLst>
              </a:tr>
              <a:tr h="36303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Costs</a:t>
                      </a:r>
                    </a:p>
                  </a:txBody>
                  <a:tcPr/>
                </a:tc>
                <a:tc>
                  <a:txBody>
                    <a:bodyPr/>
                    <a:lstStyle/>
                    <a:p>
                      <a:pPr algn="ctr"/>
                      <a:r>
                        <a:rPr lang="en-US" dirty="0"/>
                        <a:t>X</a:t>
                      </a:r>
                    </a:p>
                  </a:txBody>
                  <a:tcPr/>
                </a:tc>
                <a:tc>
                  <a:txBody>
                    <a:bodyPr/>
                    <a:lstStyle/>
                    <a:p>
                      <a:pPr algn="ctr"/>
                      <a:r>
                        <a:rPr lang="en-US" dirty="0"/>
                        <a:t>X</a:t>
                      </a:r>
                    </a:p>
                  </a:txBody>
                  <a:tcPr/>
                </a:tc>
                <a:tc>
                  <a:txBody>
                    <a:bodyPr/>
                    <a:lstStyle/>
                    <a:p>
                      <a:pPr algn="ctr"/>
                      <a:r>
                        <a:rPr lang="en-US" dirty="0"/>
                        <a:t>X</a:t>
                      </a:r>
                    </a:p>
                  </a:txBody>
                  <a:tcPr/>
                </a:tc>
                <a:tc>
                  <a:txBody>
                    <a:bodyPr/>
                    <a:lstStyle/>
                    <a:p>
                      <a:pPr algn="ctr"/>
                      <a:r>
                        <a:rPr lang="en-US" dirty="0"/>
                        <a:t>X</a:t>
                      </a:r>
                    </a:p>
                  </a:txBody>
                  <a:tcPr/>
                </a:tc>
                <a:extLst>
                  <a:ext uri="{0D108BD9-81ED-4DB2-BD59-A6C34878D82A}">
                    <a16:rowId xmlns:a16="http://schemas.microsoft.com/office/drawing/2014/main" val="2637309032"/>
                  </a:ext>
                </a:extLst>
              </a:tr>
              <a:tr h="36303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Growth Potential</a:t>
                      </a:r>
                    </a:p>
                  </a:txBody>
                  <a:tcPr/>
                </a:tc>
                <a:tc>
                  <a:txBody>
                    <a:bodyPr/>
                    <a:lstStyle/>
                    <a:p>
                      <a:pPr algn="ctr"/>
                      <a:r>
                        <a:rPr lang="en-US" dirty="0"/>
                        <a:t>X</a:t>
                      </a:r>
                    </a:p>
                  </a:txBody>
                  <a:tcPr/>
                </a:tc>
                <a:tc>
                  <a:txBody>
                    <a:bodyPr/>
                    <a:lstStyle/>
                    <a:p>
                      <a:pPr algn="ctr"/>
                      <a:r>
                        <a:rPr lang="en-US" dirty="0"/>
                        <a:t>X</a:t>
                      </a:r>
                    </a:p>
                  </a:txBody>
                  <a:tcPr/>
                </a:tc>
                <a:tc>
                  <a:txBody>
                    <a:bodyPr/>
                    <a:lstStyle/>
                    <a:p>
                      <a:pPr algn="ctr"/>
                      <a:r>
                        <a:rPr lang="en-US" dirty="0"/>
                        <a:t>X</a:t>
                      </a:r>
                    </a:p>
                  </a:txBody>
                  <a:tcPr/>
                </a:tc>
                <a:tc>
                  <a:txBody>
                    <a:bodyPr/>
                    <a:lstStyle/>
                    <a:p>
                      <a:pPr algn="ctr"/>
                      <a:endParaRPr lang="en-US" dirty="0"/>
                    </a:p>
                  </a:txBody>
                  <a:tcPr/>
                </a:tc>
                <a:extLst>
                  <a:ext uri="{0D108BD9-81ED-4DB2-BD59-A6C34878D82A}">
                    <a16:rowId xmlns:a16="http://schemas.microsoft.com/office/drawing/2014/main" val="2763624977"/>
                  </a:ext>
                </a:extLst>
              </a:tr>
              <a:tr h="363039">
                <a:tc>
                  <a:txBody>
                    <a:bodyPr/>
                    <a:lstStyle/>
                    <a:p>
                      <a:r>
                        <a:rPr lang="en-US" sz="1600" dirty="0"/>
                        <a:t>Safety</a:t>
                      </a:r>
                    </a:p>
                  </a:txBody>
                  <a:tcPr/>
                </a:tc>
                <a:tc>
                  <a:txBody>
                    <a:bodyPr/>
                    <a:lstStyle/>
                    <a:p>
                      <a:pPr algn="ctr"/>
                      <a:r>
                        <a:rPr lang="en-US" dirty="0"/>
                        <a:t>X</a:t>
                      </a:r>
                    </a:p>
                  </a:txBody>
                  <a:tcPr/>
                </a:tc>
                <a:tc>
                  <a:txBody>
                    <a:bodyPr/>
                    <a:lstStyle/>
                    <a:p>
                      <a:pPr algn="ctr"/>
                      <a:r>
                        <a:rPr lang="en-US" dirty="0"/>
                        <a:t>X</a:t>
                      </a:r>
                    </a:p>
                  </a:txBody>
                  <a:tcPr/>
                </a:tc>
                <a:tc>
                  <a:txBody>
                    <a:bodyPr/>
                    <a:lstStyle/>
                    <a:p>
                      <a:pPr algn="ctr"/>
                      <a:r>
                        <a:rPr lang="en-US" dirty="0"/>
                        <a:t>X</a:t>
                      </a:r>
                    </a:p>
                  </a:txBody>
                  <a:tcPr/>
                </a:tc>
                <a:tc>
                  <a:txBody>
                    <a:bodyPr/>
                    <a:lstStyle/>
                    <a:p>
                      <a:pPr algn="ctr"/>
                      <a:endParaRPr lang="en-US" dirty="0"/>
                    </a:p>
                  </a:txBody>
                  <a:tcPr/>
                </a:tc>
                <a:extLst>
                  <a:ext uri="{0D108BD9-81ED-4DB2-BD59-A6C34878D82A}">
                    <a16:rowId xmlns:a16="http://schemas.microsoft.com/office/drawing/2014/main" val="2937103829"/>
                  </a:ext>
                </a:extLst>
              </a:tr>
              <a:tr h="36303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Recruiting</a:t>
                      </a:r>
                    </a:p>
                  </a:txBody>
                  <a:tcPr/>
                </a:tc>
                <a:tc>
                  <a:txBody>
                    <a:bodyPr/>
                    <a:lstStyle/>
                    <a:p>
                      <a:pPr algn="ctr"/>
                      <a:r>
                        <a:rPr lang="en-US" dirty="0"/>
                        <a:t>X</a:t>
                      </a:r>
                    </a:p>
                  </a:txBody>
                  <a:tcPr/>
                </a:tc>
                <a:tc>
                  <a:txBody>
                    <a:bodyPr/>
                    <a:lstStyle/>
                    <a:p>
                      <a:pPr algn="ctr"/>
                      <a:r>
                        <a:rPr lang="en-US" dirty="0"/>
                        <a:t>X</a:t>
                      </a:r>
                    </a:p>
                  </a:txBody>
                  <a:tcPr/>
                </a:tc>
                <a:tc>
                  <a:txBody>
                    <a:bodyPr/>
                    <a:lstStyle/>
                    <a:p>
                      <a:pPr algn="ctr"/>
                      <a:r>
                        <a:rPr lang="en-US" dirty="0"/>
                        <a:t>X</a:t>
                      </a:r>
                    </a:p>
                  </a:txBody>
                  <a:tcPr/>
                </a:tc>
                <a:tc>
                  <a:txBody>
                    <a:bodyPr/>
                    <a:lstStyle/>
                    <a:p>
                      <a:pPr algn="ctr"/>
                      <a:r>
                        <a:rPr lang="en-US" dirty="0"/>
                        <a:t>X</a:t>
                      </a:r>
                    </a:p>
                  </a:txBody>
                  <a:tcPr/>
                </a:tc>
                <a:extLst>
                  <a:ext uri="{0D108BD9-81ED-4DB2-BD59-A6C34878D82A}">
                    <a16:rowId xmlns:a16="http://schemas.microsoft.com/office/drawing/2014/main" val="93569090"/>
                  </a:ext>
                </a:extLst>
              </a:tr>
              <a:tr h="36303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Brand Image</a:t>
                      </a:r>
                    </a:p>
                  </a:txBody>
                  <a:tcPr/>
                </a:tc>
                <a:tc>
                  <a:txBody>
                    <a:bodyPr/>
                    <a:lstStyle/>
                    <a:p>
                      <a:pPr algn="ctr"/>
                      <a:r>
                        <a:rPr lang="en-US" dirty="0"/>
                        <a:t>X</a:t>
                      </a:r>
                    </a:p>
                  </a:txBody>
                  <a:tcPr/>
                </a:tc>
                <a:tc>
                  <a:txBody>
                    <a:bodyPr/>
                    <a:lstStyle/>
                    <a:p>
                      <a:pPr algn="ctr"/>
                      <a:r>
                        <a:rPr lang="en-US" dirty="0"/>
                        <a:t>X</a:t>
                      </a:r>
                    </a:p>
                  </a:txBody>
                  <a:tcPr/>
                </a:tc>
                <a:tc>
                  <a:txBody>
                    <a:bodyPr/>
                    <a:lstStyle/>
                    <a:p>
                      <a:pPr algn="ctr"/>
                      <a:r>
                        <a:rPr lang="en-US" dirty="0"/>
                        <a:t>X</a:t>
                      </a:r>
                    </a:p>
                  </a:txBody>
                  <a:tcPr/>
                </a:tc>
                <a:tc>
                  <a:txBody>
                    <a:bodyPr/>
                    <a:lstStyle/>
                    <a:p>
                      <a:pPr algn="ctr"/>
                      <a:r>
                        <a:rPr lang="en-US" dirty="0"/>
                        <a:t>X</a:t>
                      </a:r>
                    </a:p>
                  </a:txBody>
                  <a:tcPr/>
                </a:tc>
                <a:extLst>
                  <a:ext uri="{0D108BD9-81ED-4DB2-BD59-A6C34878D82A}">
                    <a16:rowId xmlns:a16="http://schemas.microsoft.com/office/drawing/2014/main" val="1646126599"/>
                  </a:ext>
                </a:extLst>
              </a:tr>
            </a:tbl>
          </a:graphicData>
        </a:graphic>
      </p:graphicFrame>
      <p:sp>
        <p:nvSpPr>
          <p:cNvPr id="3" name="TextBox 2">
            <a:extLst>
              <a:ext uri="{FF2B5EF4-FFF2-40B4-BE49-F238E27FC236}">
                <a16:creationId xmlns:a16="http://schemas.microsoft.com/office/drawing/2014/main" id="{FAE0DD57-5BFD-4C40-8685-DC3BFC166E4B}"/>
              </a:ext>
            </a:extLst>
          </p:cNvPr>
          <p:cNvSpPr txBox="1"/>
          <p:nvPr/>
        </p:nvSpPr>
        <p:spPr>
          <a:xfrm>
            <a:off x="5318597" y="4722652"/>
            <a:ext cx="6684715" cy="1200329"/>
          </a:xfrm>
          <a:prstGeom prst="rect">
            <a:avLst/>
          </a:prstGeom>
          <a:noFill/>
        </p:spPr>
        <p:txBody>
          <a:bodyPr wrap="none" rtlCol="0">
            <a:spAutoFit/>
          </a:bodyPr>
          <a:lstStyle/>
          <a:p>
            <a:r>
              <a:rPr lang="en-US" dirty="0"/>
              <a:t>Descriptive-Current status, what is the current state?</a:t>
            </a:r>
          </a:p>
          <a:p>
            <a:r>
              <a:rPr lang="en-US" dirty="0"/>
              <a:t>Diagnostic-Why is the current state the way it is?</a:t>
            </a:r>
          </a:p>
          <a:p>
            <a:r>
              <a:rPr lang="en-US" dirty="0"/>
              <a:t>Predictive-What will happen in the area to determine future success?</a:t>
            </a:r>
          </a:p>
          <a:p>
            <a:r>
              <a:rPr lang="en-US" dirty="0"/>
              <a:t>Prescriptive-Where should we locate our office?</a:t>
            </a:r>
          </a:p>
        </p:txBody>
      </p:sp>
    </p:spTree>
    <p:extLst>
      <p:ext uri="{BB962C8B-B14F-4D97-AF65-F5344CB8AC3E}">
        <p14:creationId xmlns:p14="http://schemas.microsoft.com/office/powerpoint/2010/main" val="10285618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CA0DAA6-33B8-4A25-810D-2F4D816FB4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4972594"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9AADCD7-7C17-4521-AD66-973E0F87A2C1}"/>
              </a:ext>
            </a:extLst>
          </p:cNvPr>
          <p:cNvSpPr>
            <a:spLocks noGrp="1"/>
          </p:cNvSpPr>
          <p:nvPr>
            <p:ph type="title"/>
          </p:nvPr>
        </p:nvSpPr>
        <p:spPr>
          <a:xfrm>
            <a:off x="651307" y="640081"/>
            <a:ext cx="3377183" cy="3681976"/>
          </a:xfrm>
          <a:noFill/>
        </p:spPr>
        <p:txBody>
          <a:bodyPr vert="horz" lIns="91440" tIns="45720" rIns="91440" bIns="45720" rtlCol="0" anchor="b">
            <a:normAutofit/>
          </a:bodyPr>
          <a:lstStyle/>
          <a:p>
            <a:r>
              <a:rPr lang="en-US" sz="3100" dirty="0">
                <a:solidFill>
                  <a:schemeClr val="bg1"/>
                </a:solidFill>
              </a:rPr>
              <a:t>Data Requirements</a:t>
            </a:r>
          </a:p>
        </p:txBody>
      </p:sp>
      <p:pic>
        <p:nvPicPr>
          <p:cNvPr id="5" name="Picture 4" descr="Icon&#10;&#10;Description automatically generated">
            <a:extLst>
              <a:ext uri="{FF2B5EF4-FFF2-40B4-BE49-F238E27FC236}">
                <a16:creationId xmlns:a16="http://schemas.microsoft.com/office/drawing/2014/main" id="{E7D307B5-89BA-4CE6-AD37-D016AA6E73D6}"/>
              </a:ext>
            </a:extLst>
          </p:cNvPr>
          <p:cNvPicPr>
            <a:picLocks noChangeAspect="1"/>
          </p:cNvPicPr>
          <p:nvPr/>
        </p:nvPicPr>
        <p:blipFill>
          <a:blip r:embed="rId2">
            <a:alphaModFix amt="20000"/>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4972594" y="0"/>
            <a:ext cx="7219406" cy="6849292"/>
          </a:xfrm>
          <a:prstGeom prst="rect">
            <a:avLst/>
          </a:prstGeom>
        </p:spPr>
      </p:pic>
      <p:graphicFrame>
        <p:nvGraphicFramePr>
          <p:cNvPr id="4" name="Table 5">
            <a:extLst>
              <a:ext uri="{FF2B5EF4-FFF2-40B4-BE49-F238E27FC236}">
                <a16:creationId xmlns:a16="http://schemas.microsoft.com/office/drawing/2014/main" id="{818A52DE-84AE-4492-8A18-4D45F3B96E09}"/>
              </a:ext>
            </a:extLst>
          </p:cNvPr>
          <p:cNvGraphicFramePr>
            <a:graphicFrameLocks noGrp="1"/>
          </p:cNvGraphicFramePr>
          <p:nvPr>
            <p:extLst>
              <p:ext uri="{D42A27DB-BD31-4B8C-83A1-F6EECF244321}">
                <p14:modId xmlns:p14="http://schemas.microsoft.com/office/powerpoint/2010/main" val="3016722815"/>
              </p:ext>
            </p:extLst>
          </p:nvPr>
        </p:nvGraphicFramePr>
        <p:xfrm>
          <a:off x="5245997" y="140423"/>
          <a:ext cx="6672600" cy="6560820"/>
        </p:xfrm>
        <a:graphic>
          <a:graphicData uri="http://schemas.openxmlformats.org/drawingml/2006/table">
            <a:tbl>
              <a:tblPr firstRow="1" bandRow="1">
                <a:tableStyleId>{5C22544A-7EE6-4342-B048-85BDC9FD1C3A}</a:tableStyleId>
              </a:tblPr>
              <a:tblGrid>
                <a:gridCol w="1525836">
                  <a:extLst>
                    <a:ext uri="{9D8B030D-6E8A-4147-A177-3AD203B41FA5}">
                      <a16:colId xmlns:a16="http://schemas.microsoft.com/office/drawing/2014/main" val="2152480056"/>
                    </a:ext>
                  </a:extLst>
                </a:gridCol>
                <a:gridCol w="1143204">
                  <a:extLst>
                    <a:ext uri="{9D8B030D-6E8A-4147-A177-3AD203B41FA5}">
                      <a16:colId xmlns:a16="http://schemas.microsoft.com/office/drawing/2014/main" val="2848303706"/>
                    </a:ext>
                  </a:extLst>
                </a:gridCol>
                <a:gridCol w="1334520">
                  <a:extLst>
                    <a:ext uri="{9D8B030D-6E8A-4147-A177-3AD203B41FA5}">
                      <a16:colId xmlns:a16="http://schemas.microsoft.com/office/drawing/2014/main" val="1898025266"/>
                    </a:ext>
                  </a:extLst>
                </a:gridCol>
                <a:gridCol w="1334520">
                  <a:extLst>
                    <a:ext uri="{9D8B030D-6E8A-4147-A177-3AD203B41FA5}">
                      <a16:colId xmlns:a16="http://schemas.microsoft.com/office/drawing/2014/main" val="2546075742"/>
                    </a:ext>
                  </a:extLst>
                </a:gridCol>
                <a:gridCol w="1334520">
                  <a:extLst>
                    <a:ext uri="{9D8B030D-6E8A-4147-A177-3AD203B41FA5}">
                      <a16:colId xmlns:a16="http://schemas.microsoft.com/office/drawing/2014/main" val="3391006382"/>
                    </a:ext>
                  </a:extLst>
                </a:gridCol>
              </a:tblGrid>
              <a:tr h="363039">
                <a:tc>
                  <a:txBody>
                    <a:bodyPr/>
                    <a:lstStyle/>
                    <a:p>
                      <a:endParaRPr lang="en-US" dirty="0"/>
                    </a:p>
                  </a:txBody>
                  <a:tcPr/>
                </a:tc>
                <a:tc gridSpan="3">
                  <a:txBody>
                    <a:bodyPr/>
                    <a:lstStyle/>
                    <a:p>
                      <a:pPr algn="ctr"/>
                      <a:r>
                        <a:rPr lang="en-US" dirty="0"/>
                        <a:t>Data Sources</a:t>
                      </a:r>
                    </a:p>
                    <a:p>
                      <a:pPr algn="ctr"/>
                      <a:r>
                        <a:rPr lang="en-US" dirty="0"/>
                        <a:t>(Recipe)</a:t>
                      </a:r>
                    </a:p>
                  </a:txBody>
                  <a:tcPr/>
                </a:tc>
                <a:tc hMerge="1">
                  <a:txBody>
                    <a:bodyPr/>
                    <a:lstStyle/>
                    <a:p>
                      <a:endParaRPr lang="en-US" dirty="0"/>
                    </a:p>
                  </a:txBody>
                  <a:tcPr/>
                </a:tc>
                <a:tc hMerge="1">
                  <a:txBody>
                    <a:bodyPr/>
                    <a:lstStyle/>
                    <a:p>
                      <a:pPr algn="ctr"/>
                      <a:endParaRPr lang="en-US" dirty="0"/>
                    </a:p>
                  </a:txBody>
                  <a:tcPr/>
                </a:tc>
                <a:tc>
                  <a:txBody>
                    <a:bodyPr/>
                    <a:lstStyle/>
                    <a:p>
                      <a:pPr algn="ctr"/>
                      <a:r>
                        <a:rPr lang="en-US" dirty="0"/>
                        <a:t>Data Mining Technique</a:t>
                      </a:r>
                    </a:p>
                  </a:txBody>
                  <a:tcPr/>
                </a:tc>
                <a:extLst>
                  <a:ext uri="{0D108BD9-81ED-4DB2-BD59-A6C34878D82A}">
                    <a16:rowId xmlns:a16="http://schemas.microsoft.com/office/drawing/2014/main" val="311180931"/>
                  </a:ext>
                </a:extLst>
              </a:tr>
              <a:tr h="363039">
                <a:tc>
                  <a:txBody>
                    <a:bodyPr/>
                    <a:lstStyle/>
                    <a:p>
                      <a:r>
                        <a:rPr lang="en-US" dirty="0"/>
                        <a:t>Factors</a:t>
                      </a:r>
                    </a:p>
                  </a:txBody>
                  <a:tcPr/>
                </a:tc>
                <a:tc>
                  <a:txBody>
                    <a:bodyPr/>
                    <a:lstStyle/>
                    <a:p>
                      <a:r>
                        <a:rPr lang="en-US" dirty="0"/>
                        <a:t>4 Square</a:t>
                      </a:r>
                    </a:p>
                  </a:txBody>
                  <a:tcPr/>
                </a:tc>
                <a:tc>
                  <a:txBody>
                    <a:bodyPr/>
                    <a:lstStyle/>
                    <a:p>
                      <a:r>
                        <a:rPr lang="en-US" dirty="0"/>
                        <a:t>Additional Data</a:t>
                      </a:r>
                    </a:p>
                  </a:txBody>
                  <a:tcPr/>
                </a:tc>
                <a:tc>
                  <a:txBody>
                    <a:bodyPr/>
                    <a:lstStyle/>
                    <a:p>
                      <a:r>
                        <a:rPr lang="en-US" dirty="0"/>
                        <a:t>Additional Source</a:t>
                      </a:r>
                    </a:p>
                  </a:txBody>
                  <a:tcPr/>
                </a:tc>
                <a:tc>
                  <a:txBody>
                    <a:bodyPr/>
                    <a:lstStyle/>
                    <a:p>
                      <a:endParaRPr lang="en-US" dirty="0"/>
                    </a:p>
                  </a:txBody>
                  <a:tcPr/>
                </a:tc>
                <a:extLst>
                  <a:ext uri="{0D108BD9-81ED-4DB2-BD59-A6C34878D82A}">
                    <a16:rowId xmlns:a16="http://schemas.microsoft.com/office/drawing/2014/main" val="3816627100"/>
                  </a:ext>
                </a:extLst>
              </a:tr>
              <a:tr h="363039">
                <a:tc>
                  <a:txBody>
                    <a:bodyPr/>
                    <a:lstStyle/>
                    <a:p>
                      <a:r>
                        <a:rPr lang="en-US" sz="1600" dirty="0"/>
                        <a:t>Marketplace and demographics</a:t>
                      </a:r>
                    </a:p>
                  </a:txBody>
                  <a:tcPr/>
                </a:tc>
                <a:tc>
                  <a:txBody>
                    <a:bodyPr/>
                    <a:lstStyle/>
                    <a:p>
                      <a:pPr algn="ctr"/>
                      <a:r>
                        <a:rPr lang="en-US" dirty="0"/>
                        <a:t>X</a:t>
                      </a:r>
                    </a:p>
                  </a:txBody>
                  <a:tcPr/>
                </a:tc>
                <a:tc>
                  <a:txBody>
                    <a:bodyPr/>
                    <a:lstStyle/>
                    <a:p>
                      <a:pPr algn="ctr"/>
                      <a:r>
                        <a:rPr lang="en-US" dirty="0"/>
                        <a:t>X</a:t>
                      </a:r>
                    </a:p>
                  </a:txBody>
                  <a:tcPr/>
                </a:tc>
                <a:tc>
                  <a:txBody>
                    <a:bodyPr/>
                    <a:lstStyle/>
                    <a:p>
                      <a:pPr algn="ctr"/>
                      <a:r>
                        <a:rPr lang="en-US" sz="800" dirty="0"/>
                        <a:t>https://www.neighborhoodscout.com/nc/charlotte/demographics</a:t>
                      </a:r>
                    </a:p>
                  </a:txBody>
                  <a:tcPr/>
                </a:tc>
                <a:tc>
                  <a:txBody>
                    <a:bodyPr/>
                    <a:lstStyle/>
                    <a:p>
                      <a:pPr algn="ctr"/>
                      <a:r>
                        <a:rPr lang="en-US" sz="1400" dirty="0"/>
                        <a:t>Table-screen scrape</a:t>
                      </a:r>
                    </a:p>
                  </a:txBody>
                  <a:tcPr/>
                </a:tc>
                <a:extLst>
                  <a:ext uri="{0D108BD9-81ED-4DB2-BD59-A6C34878D82A}">
                    <a16:rowId xmlns:a16="http://schemas.microsoft.com/office/drawing/2014/main" val="403377816"/>
                  </a:ext>
                </a:extLst>
              </a:tr>
              <a:tr h="36303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Competition</a:t>
                      </a:r>
                    </a:p>
                  </a:txBody>
                  <a:tcPr/>
                </a:tc>
                <a:tc>
                  <a:txBody>
                    <a:bodyPr/>
                    <a:lstStyle/>
                    <a:p>
                      <a:pPr algn="ctr"/>
                      <a:r>
                        <a:rPr lang="en-US" dirty="0"/>
                        <a:t>X</a:t>
                      </a:r>
                    </a:p>
                  </a:txBody>
                  <a:tcPr/>
                </a:tc>
                <a:tc>
                  <a:txBody>
                    <a:bodyPr/>
                    <a:lstStyle/>
                    <a:p>
                      <a:pPr algn="ctr"/>
                      <a:r>
                        <a:rPr lang="en-US" dirty="0"/>
                        <a:t>X</a:t>
                      </a:r>
                    </a:p>
                  </a:txBody>
                  <a:tcPr/>
                </a:tc>
                <a:tc>
                  <a:txBody>
                    <a:bodyPr/>
                    <a:lstStyle/>
                    <a:p>
                      <a:pPr algn="ctr"/>
                      <a:r>
                        <a:rPr lang="en-US" sz="700" dirty="0"/>
                        <a:t>https://www.expertise.com/nc/charlotte/business-consultants#:~:text=Here%20are%20the%20Picks:%201%20Ballantyne%20Tax%20&amp;,of%20consulting%20experience%20to%20business%20clients%20in%20Charlotte.</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Table-screen scrape</a:t>
                      </a:r>
                    </a:p>
                  </a:txBody>
                  <a:tcPr/>
                </a:tc>
                <a:extLst>
                  <a:ext uri="{0D108BD9-81ED-4DB2-BD59-A6C34878D82A}">
                    <a16:rowId xmlns:a16="http://schemas.microsoft.com/office/drawing/2014/main" val="4266821647"/>
                  </a:ext>
                </a:extLst>
              </a:tr>
              <a:tr h="36303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Costs</a:t>
                      </a:r>
                    </a:p>
                  </a:txBody>
                  <a:tcPr/>
                </a:tc>
                <a:tc>
                  <a:txBody>
                    <a:bodyPr/>
                    <a:lstStyle/>
                    <a:p>
                      <a:pPr algn="ctr"/>
                      <a:r>
                        <a:rPr lang="en-US" dirty="0"/>
                        <a:t>X</a:t>
                      </a:r>
                    </a:p>
                  </a:txBody>
                  <a:tcPr/>
                </a:tc>
                <a:tc>
                  <a:txBody>
                    <a:bodyPr/>
                    <a:lstStyle/>
                    <a:p>
                      <a:pPr algn="ctr"/>
                      <a:r>
                        <a:rPr lang="en-US" dirty="0"/>
                        <a:t>X</a:t>
                      </a:r>
                    </a:p>
                  </a:txBody>
                  <a:tcPr/>
                </a:tc>
                <a:tc>
                  <a:txBody>
                    <a:bodyPr/>
                    <a:lstStyle/>
                    <a:p>
                      <a:pPr marL="0" algn="ctr" defTabSz="914400" rtl="0" eaLnBrk="1" latinLnBrk="0" hangingPunct="1"/>
                      <a:r>
                        <a:rPr lang="en-US" sz="700" kern="1200" dirty="0">
                          <a:solidFill>
                            <a:schemeClr val="dk1"/>
                          </a:solidFill>
                          <a:latin typeface="+mn-lt"/>
                          <a:ea typeface="+mn-ea"/>
                          <a:cs typeface="+mn-cs"/>
                        </a:rPr>
                        <a:t>https://www.crexi.com/properties?utm_term=%2Bcommercial%20%2Bestate%20%2Breal%20%2Bestate&amp;utm_campaign=Bing_NonBrand_National_Sales&amp;utm_source=bing&amp;utm_medium=ppc&amp;msclkid=b3dfd627eda714c838efb63e6cabe478</a:t>
                      </a:r>
                    </a:p>
                  </a:txBody>
                  <a:tcPr/>
                </a:tc>
                <a:tc>
                  <a:txBody>
                    <a:bodyPr/>
                    <a:lstStyle/>
                    <a:p>
                      <a:pPr algn="ctr"/>
                      <a:r>
                        <a:rPr lang="en-US" sz="1400" dirty="0"/>
                        <a:t>Data-screen scrape</a:t>
                      </a:r>
                    </a:p>
                  </a:txBody>
                  <a:tcPr/>
                </a:tc>
                <a:extLst>
                  <a:ext uri="{0D108BD9-81ED-4DB2-BD59-A6C34878D82A}">
                    <a16:rowId xmlns:a16="http://schemas.microsoft.com/office/drawing/2014/main" val="2637309032"/>
                  </a:ext>
                </a:extLst>
              </a:tr>
              <a:tr h="36303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Growth Potential</a:t>
                      </a:r>
                    </a:p>
                  </a:txBody>
                  <a:tcPr/>
                </a:tc>
                <a:tc>
                  <a:txBody>
                    <a:bodyPr/>
                    <a:lstStyle/>
                    <a:p>
                      <a:pPr algn="ctr"/>
                      <a:r>
                        <a:rPr lang="en-US" dirty="0"/>
                        <a:t>X</a:t>
                      </a:r>
                    </a:p>
                  </a:txBody>
                  <a:tcPr/>
                </a:tc>
                <a:tc>
                  <a:txBody>
                    <a:bodyPr/>
                    <a:lstStyle/>
                    <a:p>
                      <a:pPr algn="ctr"/>
                      <a:endParaRPr lang="en-US" dirty="0"/>
                    </a:p>
                  </a:txBody>
                  <a:tcPr/>
                </a:tc>
                <a:tc>
                  <a:txBody>
                    <a:bodyPr/>
                    <a:lstStyle/>
                    <a:p>
                      <a:pPr algn="ctr"/>
                      <a:endParaRPr lang="en-US" dirty="0"/>
                    </a:p>
                  </a:txBody>
                  <a:tcPr/>
                </a:tc>
                <a:tc>
                  <a:txBody>
                    <a:bodyPr/>
                    <a:lstStyle/>
                    <a:p>
                      <a:pPr algn="ctr"/>
                      <a:endParaRPr lang="en-US" sz="1400" dirty="0"/>
                    </a:p>
                  </a:txBody>
                  <a:tcPr/>
                </a:tc>
                <a:extLst>
                  <a:ext uri="{0D108BD9-81ED-4DB2-BD59-A6C34878D82A}">
                    <a16:rowId xmlns:a16="http://schemas.microsoft.com/office/drawing/2014/main" val="2763624977"/>
                  </a:ext>
                </a:extLst>
              </a:tr>
              <a:tr h="363039">
                <a:tc>
                  <a:txBody>
                    <a:bodyPr/>
                    <a:lstStyle/>
                    <a:p>
                      <a:r>
                        <a:rPr lang="en-US" sz="1600" dirty="0"/>
                        <a:t>Safety</a:t>
                      </a:r>
                    </a:p>
                  </a:txBody>
                  <a:tcPr/>
                </a:tc>
                <a:tc>
                  <a:txBody>
                    <a:bodyPr/>
                    <a:lstStyle/>
                    <a:p>
                      <a:pPr algn="ctr"/>
                      <a:r>
                        <a:rPr lang="en-US" dirty="0"/>
                        <a:t>X</a:t>
                      </a:r>
                    </a:p>
                  </a:txBody>
                  <a:tcPr/>
                </a:tc>
                <a:tc>
                  <a:txBody>
                    <a:bodyPr/>
                    <a:lstStyle/>
                    <a:p>
                      <a:pPr algn="ctr"/>
                      <a:r>
                        <a:rPr lang="en-US" dirty="0"/>
                        <a:t>X</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t>https://www.neighborhoodscout.com/nc/charlotte/demographics</a:t>
                      </a:r>
                    </a:p>
                    <a:p>
                      <a:pPr algn="ctr"/>
                      <a:endParaRPr 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Table-screen scrape</a:t>
                      </a:r>
                    </a:p>
                  </a:txBody>
                  <a:tcPr/>
                </a:tc>
                <a:extLst>
                  <a:ext uri="{0D108BD9-81ED-4DB2-BD59-A6C34878D82A}">
                    <a16:rowId xmlns:a16="http://schemas.microsoft.com/office/drawing/2014/main" val="2937103829"/>
                  </a:ext>
                </a:extLst>
              </a:tr>
              <a:tr h="36303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Recruiting</a:t>
                      </a:r>
                    </a:p>
                  </a:txBody>
                  <a:tcPr/>
                </a:tc>
                <a:tc>
                  <a:txBody>
                    <a:bodyPr/>
                    <a:lstStyle/>
                    <a:p>
                      <a:pPr algn="ctr"/>
                      <a:r>
                        <a:rPr lang="en-US" dirty="0"/>
                        <a:t>X</a:t>
                      </a:r>
                    </a:p>
                  </a:txBody>
                  <a:tcPr/>
                </a:tc>
                <a:tc>
                  <a:txBody>
                    <a:bodyPr/>
                    <a:lstStyle/>
                    <a:p>
                      <a:pPr algn="ctr"/>
                      <a:r>
                        <a:rPr lang="en-US" dirty="0"/>
                        <a:t>X</a:t>
                      </a:r>
                    </a:p>
                  </a:txBody>
                  <a:tcPr/>
                </a:tc>
                <a:tc>
                  <a:txBody>
                    <a:bodyPr/>
                    <a:lstStyle/>
                    <a:p>
                      <a:pPr algn="ctr"/>
                      <a:r>
                        <a:rPr lang="en-US" sz="1050" dirty="0"/>
                        <a:t>http://blog.parkerlynch.com/jobs-report/charlotte-nc/</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Data-screen scrape</a:t>
                      </a:r>
                    </a:p>
                  </a:txBody>
                  <a:tcPr/>
                </a:tc>
                <a:extLst>
                  <a:ext uri="{0D108BD9-81ED-4DB2-BD59-A6C34878D82A}">
                    <a16:rowId xmlns:a16="http://schemas.microsoft.com/office/drawing/2014/main" val="93569090"/>
                  </a:ext>
                </a:extLst>
              </a:tr>
              <a:tr h="36303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Brand Image</a:t>
                      </a:r>
                    </a:p>
                  </a:txBody>
                  <a:tcPr/>
                </a:tc>
                <a:tc>
                  <a:txBody>
                    <a:bodyPr/>
                    <a:lstStyle/>
                    <a:p>
                      <a:pPr algn="ctr"/>
                      <a:r>
                        <a:rPr lang="en-US" dirty="0"/>
                        <a:t>X</a:t>
                      </a:r>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extLst>
                  <a:ext uri="{0D108BD9-81ED-4DB2-BD59-A6C34878D82A}">
                    <a16:rowId xmlns:a16="http://schemas.microsoft.com/office/drawing/2014/main" val="1646126599"/>
                  </a:ext>
                </a:extLst>
              </a:tr>
            </a:tbl>
          </a:graphicData>
        </a:graphic>
      </p:graphicFrame>
    </p:spTree>
    <p:extLst>
      <p:ext uri="{BB962C8B-B14F-4D97-AF65-F5344CB8AC3E}">
        <p14:creationId xmlns:p14="http://schemas.microsoft.com/office/powerpoint/2010/main" val="26397796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CA0DAA6-33B8-4A25-810D-2F4D816FB4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4972594"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9AADCD7-7C17-4521-AD66-973E0F87A2C1}"/>
              </a:ext>
            </a:extLst>
          </p:cNvPr>
          <p:cNvSpPr>
            <a:spLocks noGrp="1"/>
          </p:cNvSpPr>
          <p:nvPr>
            <p:ph type="title"/>
          </p:nvPr>
        </p:nvSpPr>
        <p:spPr>
          <a:xfrm>
            <a:off x="651307" y="640081"/>
            <a:ext cx="3377183" cy="3681976"/>
          </a:xfrm>
          <a:noFill/>
        </p:spPr>
        <p:txBody>
          <a:bodyPr vert="horz" lIns="91440" tIns="45720" rIns="91440" bIns="45720" rtlCol="0" anchor="b">
            <a:normAutofit/>
          </a:bodyPr>
          <a:lstStyle/>
          <a:p>
            <a:r>
              <a:rPr lang="en-US" sz="3100" dirty="0">
                <a:solidFill>
                  <a:schemeClr val="bg1"/>
                </a:solidFill>
              </a:rPr>
              <a:t>Data Collection</a:t>
            </a:r>
          </a:p>
        </p:txBody>
      </p:sp>
      <p:pic>
        <p:nvPicPr>
          <p:cNvPr id="5" name="Picture 4" descr="Icon&#10;&#10;Description automatically generated">
            <a:extLst>
              <a:ext uri="{FF2B5EF4-FFF2-40B4-BE49-F238E27FC236}">
                <a16:creationId xmlns:a16="http://schemas.microsoft.com/office/drawing/2014/main" id="{E7D307B5-89BA-4CE6-AD37-D016AA6E73D6}"/>
              </a:ext>
            </a:extLst>
          </p:cNvPr>
          <p:cNvPicPr>
            <a:picLocks noChangeAspect="1"/>
          </p:cNvPicPr>
          <p:nvPr/>
        </p:nvPicPr>
        <p:blipFill>
          <a:blip r:embed="rId2">
            <a:alphaModFix amt="20000"/>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4972594" y="0"/>
            <a:ext cx="7219406" cy="6849292"/>
          </a:xfrm>
          <a:prstGeom prst="rect">
            <a:avLst/>
          </a:prstGeom>
        </p:spPr>
      </p:pic>
      <p:sp>
        <p:nvSpPr>
          <p:cNvPr id="3" name="TextBox 2">
            <a:extLst>
              <a:ext uri="{FF2B5EF4-FFF2-40B4-BE49-F238E27FC236}">
                <a16:creationId xmlns:a16="http://schemas.microsoft.com/office/drawing/2014/main" id="{A24A048D-70FC-47FE-83DB-405C2B0781FE}"/>
              </a:ext>
            </a:extLst>
          </p:cNvPr>
          <p:cNvSpPr txBox="1"/>
          <p:nvPr/>
        </p:nvSpPr>
        <p:spPr>
          <a:xfrm>
            <a:off x="5141515" y="146825"/>
            <a:ext cx="6881564" cy="6555641"/>
          </a:xfrm>
          <a:prstGeom prst="rect">
            <a:avLst/>
          </a:prstGeom>
          <a:noFill/>
        </p:spPr>
        <p:txBody>
          <a:bodyPr wrap="none" rtlCol="0">
            <a:spAutoFit/>
          </a:bodyPr>
          <a:lstStyle/>
          <a:p>
            <a:pPr marL="342900" indent="-342900">
              <a:buAutoNum type="arabicPeriod"/>
            </a:pPr>
            <a:r>
              <a:rPr lang="en-US" sz="1600" dirty="0"/>
              <a:t>First step was to collect </a:t>
            </a:r>
            <a:r>
              <a:rPr lang="en-US" sz="1600" dirty="0" err="1"/>
              <a:t>zipcodes</a:t>
            </a:r>
            <a:r>
              <a:rPr lang="en-US" sz="1600" dirty="0"/>
              <a:t>:</a:t>
            </a:r>
          </a:p>
          <a:p>
            <a:pPr marL="800100" lvl="1" indent="-342900">
              <a:buAutoNum type="arabicPeriod"/>
            </a:pPr>
            <a:r>
              <a:rPr lang="en-US" sz="1600" dirty="0"/>
              <a:t>Data source: Zip Codes to Go</a:t>
            </a:r>
          </a:p>
          <a:p>
            <a:pPr marL="800100" lvl="1" indent="-342900">
              <a:buAutoNum type="arabicPeriod"/>
            </a:pPr>
            <a:r>
              <a:rPr lang="en-US" sz="1600" dirty="0"/>
              <a:t>Method: Pandas Read html</a:t>
            </a:r>
          </a:p>
          <a:p>
            <a:pPr marL="800100" lvl="1" indent="-342900">
              <a:buAutoNum type="arabicPeriod"/>
            </a:pPr>
            <a:r>
              <a:rPr lang="en-US" sz="1600" dirty="0"/>
              <a:t>Link: </a:t>
            </a:r>
            <a:r>
              <a:rPr lang="en-US" sz="1600" dirty="0">
                <a:hlinkClick r:id="rId4"/>
              </a:rPr>
              <a:t>ZIP Code List for North Carolina (zipcodestogo.com)</a:t>
            </a:r>
            <a:endParaRPr lang="en-US" sz="1600" dirty="0"/>
          </a:p>
          <a:p>
            <a:pPr marL="342900" indent="-342900">
              <a:buAutoNum type="arabicPeriod"/>
            </a:pPr>
            <a:r>
              <a:rPr lang="en-US" sz="1600" dirty="0"/>
              <a:t>Need longitude and latitude by </a:t>
            </a:r>
            <a:r>
              <a:rPr lang="en-US" sz="1600" dirty="0" err="1"/>
              <a:t>zipcode</a:t>
            </a:r>
            <a:endParaRPr lang="en-US" sz="1600" dirty="0"/>
          </a:p>
          <a:p>
            <a:pPr marL="800100" lvl="1" indent="-342900">
              <a:buAutoNum type="arabicPeriod"/>
            </a:pPr>
            <a:r>
              <a:rPr lang="en-US" sz="1600" dirty="0"/>
              <a:t>Data source: </a:t>
            </a:r>
            <a:r>
              <a:rPr lang="en-US" sz="1600" dirty="0" err="1"/>
              <a:t>opendatasoft</a:t>
            </a:r>
            <a:endParaRPr lang="en-US" sz="1600" dirty="0"/>
          </a:p>
          <a:p>
            <a:pPr marL="800100" lvl="1" indent="-342900">
              <a:buAutoNum type="arabicPeriod"/>
            </a:pPr>
            <a:r>
              <a:rPr lang="en-US" sz="1600" dirty="0"/>
              <a:t>Method: Download and read CSV</a:t>
            </a:r>
          </a:p>
          <a:p>
            <a:pPr marL="800100" lvl="1" indent="-342900">
              <a:buAutoNum type="arabicPeriod"/>
            </a:pPr>
            <a:r>
              <a:rPr lang="en-US" sz="1600" dirty="0"/>
              <a:t>Link: </a:t>
            </a:r>
            <a:r>
              <a:rPr lang="en-US" sz="1600" dirty="0">
                <a:hlinkClick r:id="rId5"/>
              </a:rPr>
              <a:t>US Zip Code Latitude and Longitude — </a:t>
            </a:r>
            <a:r>
              <a:rPr lang="en-US" sz="1600" dirty="0" err="1">
                <a:hlinkClick r:id="rId5"/>
              </a:rPr>
              <a:t>Opendatasoft</a:t>
            </a:r>
            <a:endParaRPr lang="en-US" sz="1600" dirty="0"/>
          </a:p>
          <a:p>
            <a:pPr marL="342900" indent="-342900">
              <a:buAutoNum type="arabicPeriod"/>
            </a:pPr>
            <a:r>
              <a:rPr lang="en-US" sz="1600" dirty="0"/>
              <a:t>Foursquare for location analysis</a:t>
            </a:r>
          </a:p>
          <a:p>
            <a:pPr marL="800100" lvl="1" indent="-342900">
              <a:buAutoNum type="arabicPeriod"/>
            </a:pPr>
            <a:r>
              <a:rPr lang="en-US" sz="1600" dirty="0"/>
              <a:t>Data source: Foursquare</a:t>
            </a:r>
          </a:p>
          <a:p>
            <a:pPr marL="800100" lvl="1" indent="-342900">
              <a:buAutoNum type="arabicPeriod"/>
            </a:pPr>
            <a:r>
              <a:rPr lang="en-US" sz="1600" dirty="0"/>
              <a:t>Method: API/JSON</a:t>
            </a:r>
          </a:p>
          <a:p>
            <a:pPr marL="800100" lvl="1" indent="-342900">
              <a:buAutoNum type="arabicPeriod"/>
            </a:pPr>
            <a:r>
              <a:rPr lang="en-US" sz="1600" dirty="0"/>
              <a:t>Link: </a:t>
            </a:r>
            <a:r>
              <a:rPr lang="en-US" sz="1600" dirty="0">
                <a:hlinkClick r:id="rId6"/>
              </a:rPr>
              <a:t>Foursquare API</a:t>
            </a:r>
            <a:endParaRPr lang="en-US" sz="1600" dirty="0"/>
          </a:p>
          <a:p>
            <a:pPr marL="342900" indent="-342900">
              <a:buAutoNum type="arabicPeriod"/>
            </a:pPr>
            <a:r>
              <a:rPr lang="en-US" sz="1600" dirty="0"/>
              <a:t>Crime data for factor analysis</a:t>
            </a:r>
          </a:p>
          <a:p>
            <a:pPr marL="800100" lvl="1" indent="-342900">
              <a:buAutoNum type="arabicPeriod"/>
            </a:pPr>
            <a:r>
              <a:rPr lang="en-US" sz="1600" dirty="0"/>
              <a:t>Data source: Best Places</a:t>
            </a:r>
          </a:p>
          <a:p>
            <a:pPr marL="800100" lvl="1" indent="-342900">
              <a:buAutoNum type="arabicPeriod"/>
            </a:pPr>
            <a:r>
              <a:rPr lang="en-US" sz="1600" dirty="0"/>
              <a:t>Method: Manual lookup on finalists.</a:t>
            </a:r>
          </a:p>
          <a:p>
            <a:pPr marL="800100" lvl="1" indent="-342900">
              <a:buAutoNum type="arabicPeriod"/>
            </a:pPr>
            <a:r>
              <a:rPr lang="en-US" sz="1600" dirty="0"/>
              <a:t>Link: </a:t>
            </a:r>
            <a:r>
              <a:rPr lang="en-US" sz="1600" dirty="0">
                <a:hlinkClick r:id="rId7"/>
              </a:rPr>
              <a:t>Zip 28205 (Charlotte, NC) Crime (bestplaces.net)</a:t>
            </a:r>
            <a:endParaRPr lang="en-US" sz="1600" dirty="0"/>
          </a:p>
          <a:p>
            <a:pPr marL="342900" indent="-342900">
              <a:buAutoNum type="arabicPeriod"/>
            </a:pPr>
            <a:r>
              <a:rPr lang="en-US" sz="1600" dirty="0"/>
              <a:t>Commute time for factor analysis</a:t>
            </a:r>
          </a:p>
          <a:p>
            <a:pPr marL="800100" lvl="1" indent="-342900">
              <a:buAutoNum type="arabicPeriod"/>
            </a:pPr>
            <a:r>
              <a:rPr lang="en-US" sz="1600" dirty="0"/>
              <a:t>Data Source: Best Places</a:t>
            </a:r>
          </a:p>
          <a:p>
            <a:pPr marL="800100" lvl="1" indent="-342900">
              <a:buAutoNum type="arabicPeriod"/>
            </a:pPr>
            <a:r>
              <a:rPr lang="en-US" sz="1600" dirty="0"/>
              <a:t>Method: Manual lookup on finalists</a:t>
            </a:r>
          </a:p>
          <a:p>
            <a:pPr marL="800100" lvl="1" indent="-342900">
              <a:buAutoNum type="arabicPeriod"/>
            </a:pPr>
            <a:r>
              <a:rPr lang="en-US" sz="1600" dirty="0"/>
              <a:t>Link: </a:t>
            </a:r>
            <a:r>
              <a:rPr lang="en-US" sz="1600" dirty="0">
                <a:hlinkClick r:id="rId8"/>
              </a:rPr>
              <a:t>Zip 28205 (Charlotte, NC) Commuting (bestplaces.net)</a:t>
            </a:r>
            <a:endParaRPr lang="en-US" sz="1600" dirty="0"/>
          </a:p>
          <a:p>
            <a:pPr marL="342900" indent="-342900">
              <a:buAutoNum type="arabicPeriod"/>
            </a:pPr>
            <a:r>
              <a:rPr lang="en-US" sz="1600" dirty="0"/>
              <a:t>Cost/Pricing</a:t>
            </a:r>
          </a:p>
          <a:p>
            <a:pPr marL="800100" lvl="1" indent="-342900">
              <a:buAutoNum type="arabicPeriod"/>
            </a:pPr>
            <a:r>
              <a:rPr lang="en-US" sz="1600" dirty="0"/>
              <a:t>Data Source: Loop Net</a:t>
            </a:r>
          </a:p>
          <a:p>
            <a:pPr marL="800100" lvl="1" indent="-342900">
              <a:buAutoNum type="arabicPeriod"/>
            </a:pPr>
            <a:r>
              <a:rPr lang="en-US" sz="1600" dirty="0"/>
              <a:t>Method: Search </a:t>
            </a:r>
          </a:p>
          <a:p>
            <a:pPr marL="800100" lvl="1" indent="-342900">
              <a:buAutoNum type="arabicPeriod"/>
            </a:pPr>
            <a:r>
              <a:rPr lang="en-US" sz="1600" dirty="0"/>
              <a:t>Link: </a:t>
            </a:r>
            <a:r>
              <a:rPr lang="en-US" sz="1600" dirty="0">
                <a:hlinkClick r:id="rId9"/>
              </a:rPr>
              <a:t>28207 (Charlotte) Commercial Real Estate for Sale | LoopNet.com</a:t>
            </a:r>
            <a:endParaRPr lang="en-US" sz="1600" dirty="0"/>
          </a:p>
          <a:p>
            <a:pPr marL="800100" lvl="1" indent="-342900">
              <a:buAutoNum type="arabicPeriod"/>
            </a:pPr>
            <a:endParaRPr lang="en-US" sz="1600" dirty="0"/>
          </a:p>
          <a:p>
            <a:pPr marL="342900" indent="-342900">
              <a:buAutoNum type="arabicPeriod"/>
            </a:pPr>
            <a:endParaRPr lang="en-US" sz="1600" dirty="0"/>
          </a:p>
        </p:txBody>
      </p:sp>
    </p:spTree>
    <p:extLst>
      <p:ext uri="{BB962C8B-B14F-4D97-AF65-F5344CB8AC3E}">
        <p14:creationId xmlns:p14="http://schemas.microsoft.com/office/powerpoint/2010/main" val="35793627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CA0DAA6-33B8-4A25-810D-2F4D816FB4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4972594"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9AADCD7-7C17-4521-AD66-973E0F87A2C1}"/>
              </a:ext>
            </a:extLst>
          </p:cNvPr>
          <p:cNvSpPr>
            <a:spLocks noGrp="1"/>
          </p:cNvSpPr>
          <p:nvPr>
            <p:ph type="title"/>
          </p:nvPr>
        </p:nvSpPr>
        <p:spPr>
          <a:xfrm>
            <a:off x="651307" y="640081"/>
            <a:ext cx="3377183" cy="3681976"/>
          </a:xfrm>
          <a:noFill/>
        </p:spPr>
        <p:txBody>
          <a:bodyPr vert="horz" lIns="91440" tIns="45720" rIns="91440" bIns="45720" rtlCol="0" anchor="b">
            <a:normAutofit/>
          </a:bodyPr>
          <a:lstStyle/>
          <a:p>
            <a:r>
              <a:rPr lang="en-US" sz="3100" dirty="0">
                <a:solidFill>
                  <a:schemeClr val="bg1"/>
                </a:solidFill>
              </a:rPr>
              <a:t>Data Understanding</a:t>
            </a:r>
          </a:p>
        </p:txBody>
      </p:sp>
      <p:pic>
        <p:nvPicPr>
          <p:cNvPr id="5" name="Picture 4" descr="Icon&#10;&#10;Description automatically generated">
            <a:extLst>
              <a:ext uri="{FF2B5EF4-FFF2-40B4-BE49-F238E27FC236}">
                <a16:creationId xmlns:a16="http://schemas.microsoft.com/office/drawing/2014/main" id="{E7D307B5-89BA-4CE6-AD37-D016AA6E73D6}"/>
              </a:ext>
            </a:extLst>
          </p:cNvPr>
          <p:cNvPicPr>
            <a:picLocks noChangeAspect="1"/>
          </p:cNvPicPr>
          <p:nvPr/>
        </p:nvPicPr>
        <p:blipFill>
          <a:blip r:embed="rId2">
            <a:alphaModFix amt="20000"/>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4972594" y="0"/>
            <a:ext cx="7219406" cy="6849292"/>
          </a:xfrm>
          <a:prstGeom prst="rect">
            <a:avLst/>
          </a:prstGeom>
        </p:spPr>
      </p:pic>
      <p:graphicFrame>
        <p:nvGraphicFramePr>
          <p:cNvPr id="4" name="Table 5">
            <a:extLst>
              <a:ext uri="{FF2B5EF4-FFF2-40B4-BE49-F238E27FC236}">
                <a16:creationId xmlns:a16="http://schemas.microsoft.com/office/drawing/2014/main" id="{818A52DE-84AE-4492-8A18-4D45F3B96E09}"/>
              </a:ext>
            </a:extLst>
          </p:cNvPr>
          <p:cNvGraphicFramePr>
            <a:graphicFrameLocks noGrp="1"/>
          </p:cNvGraphicFramePr>
          <p:nvPr>
            <p:extLst>
              <p:ext uri="{D42A27DB-BD31-4B8C-83A1-F6EECF244321}">
                <p14:modId xmlns:p14="http://schemas.microsoft.com/office/powerpoint/2010/main" val="458902400"/>
              </p:ext>
            </p:extLst>
          </p:nvPr>
        </p:nvGraphicFramePr>
        <p:xfrm>
          <a:off x="5219464" y="88172"/>
          <a:ext cx="6725666" cy="3657600"/>
        </p:xfrm>
        <a:graphic>
          <a:graphicData uri="http://schemas.openxmlformats.org/drawingml/2006/table">
            <a:tbl>
              <a:tblPr firstRow="1" bandRow="1">
                <a:tableStyleId>{5C22544A-7EE6-4342-B048-85BDC9FD1C3A}</a:tableStyleId>
              </a:tblPr>
              <a:tblGrid>
                <a:gridCol w="1092345">
                  <a:extLst>
                    <a:ext uri="{9D8B030D-6E8A-4147-A177-3AD203B41FA5}">
                      <a16:colId xmlns:a16="http://schemas.microsoft.com/office/drawing/2014/main" val="2152480056"/>
                    </a:ext>
                  </a:extLst>
                </a:gridCol>
                <a:gridCol w="818419">
                  <a:extLst>
                    <a:ext uri="{9D8B030D-6E8A-4147-A177-3AD203B41FA5}">
                      <a16:colId xmlns:a16="http://schemas.microsoft.com/office/drawing/2014/main" val="2848303706"/>
                    </a:ext>
                  </a:extLst>
                </a:gridCol>
                <a:gridCol w="955382">
                  <a:extLst>
                    <a:ext uri="{9D8B030D-6E8A-4147-A177-3AD203B41FA5}">
                      <a16:colId xmlns:a16="http://schemas.microsoft.com/office/drawing/2014/main" val="1898025266"/>
                    </a:ext>
                  </a:extLst>
                </a:gridCol>
                <a:gridCol w="993374">
                  <a:extLst>
                    <a:ext uri="{9D8B030D-6E8A-4147-A177-3AD203B41FA5}">
                      <a16:colId xmlns:a16="http://schemas.microsoft.com/office/drawing/2014/main" val="2546075742"/>
                    </a:ext>
                  </a:extLst>
                </a:gridCol>
                <a:gridCol w="909340">
                  <a:extLst>
                    <a:ext uri="{9D8B030D-6E8A-4147-A177-3AD203B41FA5}">
                      <a16:colId xmlns:a16="http://schemas.microsoft.com/office/drawing/2014/main" val="3391006382"/>
                    </a:ext>
                  </a:extLst>
                </a:gridCol>
                <a:gridCol w="862149">
                  <a:extLst>
                    <a:ext uri="{9D8B030D-6E8A-4147-A177-3AD203B41FA5}">
                      <a16:colId xmlns:a16="http://schemas.microsoft.com/office/drawing/2014/main" val="3288549180"/>
                    </a:ext>
                  </a:extLst>
                </a:gridCol>
                <a:gridCol w="1094657">
                  <a:extLst>
                    <a:ext uri="{9D8B030D-6E8A-4147-A177-3AD203B41FA5}">
                      <a16:colId xmlns:a16="http://schemas.microsoft.com/office/drawing/2014/main" val="1372542631"/>
                    </a:ext>
                  </a:extLst>
                </a:gridCol>
              </a:tblGrid>
              <a:tr h="363039">
                <a:tc>
                  <a:txBody>
                    <a:bodyPr/>
                    <a:lstStyle/>
                    <a:p>
                      <a:endParaRPr lang="en-US" dirty="0"/>
                    </a:p>
                  </a:txBody>
                  <a:tcPr/>
                </a:tc>
                <a:tc>
                  <a:txBody>
                    <a:bodyPr/>
                    <a:lstStyle/>
                    <a:p>
                      <a:pPr algn="ctr"/>
                      <a:r>
                        <a:rPr lang="en-US" sz="1000" dirty="0"/>
                        <a:t>1.Zips</a:t>
                      </a:r>
                    </a:p>
                  </a:txBody>
                  <a:tcPr/>
                </a:tc>
                <a:tc>
                  <a:txBody>
                    <a:bodyPr/>
                    <a:lstStyle/>
                    <a:p>
                      <a:r>
                        <a:rPr lang="en-US" sz="1000" dirty="0"/>
                        <a:t>2. Location</a:t>
                      </a:r>
                    </a:p>
                  </a:txBody>
                  <a:tcPr/>
                </a:tc>
                <a:tc>
                  <a:txBody>
                    <a:bodyPr/>
                    <a:lstStyle/>
                    <a:p>
                      <a:pPr algn="ctr"/>
                      <a:r>
                        <a:rPr lang="en-US" sz="1000" dirty="0"/>
                        <a:t>3. Foursquare</a:t>
                      </a:r>
                    </a:p>
                  </a:txBody>
                  <a:tcPr/>
                </a:tc>
                <a:tc>
                  <a:txBody>
                    <a:bodyPr/>
                    <a:lstStyle/>
                    <a:p>
                      <a:pPr algn="ctr"/>
                      <a:r>
                        <a:rPr lang="en-US" sz="1000" dirty="0"/>
                        <a:t>4. Crime</a:t>
                      </a:r>
                    </a:p>
                  </a:txBody>
                  <a:tcPr/>
                </a:tc>
                <a:tc>
                  <a:txBody>
                    <a:bodyPr/>
                    <a:lstStyle/>
                    <a:p>
                      <a:pPr algn="ctr"/>
                      <a:r>
                        <a:rPr lang="en-US" sz="1000" dirty="0"/>
                        <a:t>5. Commute</a:t>
                      </a:r>
                    </a:p>
                  </a:txBody>
                  <a:tcPr/>
                </a:tc>
                <a:tc>
                  <a:txBody>
                    <a:bodyPr/>
                    <a:lstStyle/>
                    <a:p>
                      <a:pPr algn="ctr"/>
                      <a:r>
                        <a:rPr lang="en-US" sz="1000" dirty="0"/>
                        <a:t>6. Cost</a:t>
                      </a:r>
                    </a:p>
                  </a:txBody>
                  <a:tcPr/>
                </a:tc>
                <a:extLst>
                  <a:ext uri="{0D108BD9-81ED-4DB2-BD59-A6C34878D82A}">
                    <a16:rowId xmlns:a16="http://schemas.microsoft.com/office/drawing/2014/main" val="311180931"/>
                  </a:ext>
                </a:extLst>
              </a:tr>
              <a:tr h="363039">
                <a:tc>
                  <a:txBody>
                    <a:bodyPr/>
                    <a:lstStyle/>
                    <a:p>
                      <a:r>
                        <a:rPr lang="en-US" dirty="0"/>
                        <a:t>Factors</a:t>
                      </a:r>
                    </a:p>
                  </a:txBody>
                  <a:tcPr/>
                </a:tc>
                <a:tc>
                  <a:txBody>
                    <a:bodyPr/>
                    <a:lstStyle/>
                    <a:p>
                      <a:pPr algn="ctr"/>
                      <a:r>
                        <a:rPr lang="en-US" dirty="0"/>
                        <a:t>X</a:t>
                      </a:r>
                    </a:p>
                  </a:txBody>
                  <a:tcPr/>
                </a:tc>
                <a:tc>
                  <a:txBody>
                    <a:bodyPr/>
                    <a:lstStyle/>
                    <a:p>
                      <a:pPr algn="ctr"/>
                      <a:r>
                        <a:rPr lang="en-US" dirty="0"/>
                        <a:t>X</a:t>
                      </a:r>
                    </a:p>
                  </a:txBody>
                  <a:tcPr/>
                </a:tc>
                <a:tc>
                  <a:txBody>
                    <a:bodyPr/>
                    <a:lstStyle/>
                    <a:p>
                      <a:pPr algn="ctr"/>
                      <a:r>
                        <a:rPr lang="en-US" dirty="0"/>
                        <a:t>X</a:t>
                      </a:r>
                    </a:p>
                  </a:txBody>
                  <a:tcPr/>
                </a:tc>
                <a:tc>
                  <a:txBody>
                    <a:bodyPr/>
                    <a:lstStyle/>
                    <a:p>
                      <a:pPr algn="ctr"/>
                      <a:r>
                        <a:rPr lang="en-US" dirty="0"/>
                        <a:t>X</a:t>
                      </a:r>
                    </a:p>
                  </a:txBody>
                  <a:tcPr/>
                </a:tc>
                <a:tc>
                  <a:txBody>
                    <a:bodyPr/>
                    <a:lstStyle/>
                    <a:p>
                      <a:pPr algn="ctr"/>
                      <a:r>
                        <a:rPr lang="en-US" dirty="0"/>
                        <a:t>X</a:t>
                      </a:r>
                    </a:p>
                  </a:txBody>
                  <a:tcPr/>
                </a:tc>
                <a:tc>
                  <a:txBody>
                    <a:bodyPr/>
                    <a:lstStyle/>
                    <a:p>
                      <a:pPr algn="ctr"/>
                      <a:r>
                        <a:rPr lang="en-US" dirty="0"/>
                        <a:t>X</a:t>
                      </a:r>
                    </a:p>
                  </a:txBody>
                  <a:tcPr/>
                </a:tc>
                <a:extLst>
                  <a:ext uri="{0D108BD9-81ED-4DB2-BD59-A6C34878D82A}">
                    <a16:rowId xmlns:a16="http://schemas.microsoft.com/office/drawing/2014/main" val="3816627100"/>
                  </a:ext>
                </a:extLst>
              </a:tr>
              <a:tr h="363039">
                <a:tc>
                  <a:txBody>
                    <a:bodyPr/>
                    <a:lstStyle/>
                    <a:p>
                      <a:r>
                        <a:rPr lang="en-US" sz="1200" dirty="0"/>
                        <a:t>Marketplace and demographics</a:t>
                      </a:r>
                    </a:p>
                  </a:txBody>
                  <a:tcPr/>
                </a:tc>
                <a:tc>
                  <a:txBody>
                    <a:bodyPr/>
                    <a:lstStyle/>
                    <a:p>
                      <a:pPr marL="0" algn="ctr" defTabSz="914400" rtl="0" eaLnBrk="1" latinLnBrk="0" hangingPunct="1"/>
                      <a:endParaRPr lang="en-US" sz="1800" kern="1200" dirty="0">
                        <a:solidFill>
                          <a:schemeClr val="dk1"/>
                        </a:solidFill>
                        <a:latin typeface="+mn-lt"/>
                        <a:ea typeface="+mn-ea"/>
                        <a:cs typeface="+mn-cs"/>
                      </a:endParaRPr>
                    </a:p>
                  </a:txBody>
                  <a:tcPr/>
                </a:tc>
                <a:tc>
                  <a:txBody>
                    <a:bodyPr/>
                    <a:lstStyle/>
                    <a:p>
                      <a:pPr marL="0" algn="ctr" defTabSz="914400" rtl="0" eaLnBrk="1" latinLnBrk="0" hangingPunct="1"/>
                      <a:endParaRPr lang="en-US" sz="1800" kern="1200" dirty="0">
                        <a:solidFill>
                          <a:schemeClr val="dk1"/>
                        </a:solidFill>
                        <a:latin typeface="+mn-lt"/>
                        <a:ea typeface="+mn-ea"/>
                        <a:cs typeface="+mn-cs"/>
                      </a:endParaRPr>
                    </a:p>
                  </a:txBody>
                  <a:tcPr/>
                </a:tc>
                <a:tc>
                  <a:txBody>
                    <a:bodyPr/>
                    <a:lstStyle/>
                    <a:p>
                      <a:pPr marL="0" algn="ctr" defTabSz="914400" rtl="0" eaLnBrk="1" latinLnBrk="0" hangingPunct="1"/>
                      <a:r>
                        <a:rPr lang="en-US" sz="1800" kern="1200" dirty="0">
                          <a:solidFill>
                            <a:schemeClr val="dk1"/>
                          </a:solidFill>
                          <a:latin typeface="+mn-lt"/>
                          <a:ea typeface="+mn-ea"/>
                          <a:cs typeface="+mn-cs"/>
                        </a:rPr>
                        <a:t>X</a:t>
                      </a:r>
                    </a:p>
                  </a:txBody>
                  <a:tcPr/>
                </a:tc>
                <a:tc>
                  <a:txBody>
                    <a:bodyPr/>
                    <a:lstStyle/>
                    <a:p>
                      <a:pPr marL="0" algn="ctr" defTabSz="914400" rtl="0" eaLnBrk="1" latinLnBrk="0" hangingPunct="1"/>
                      <a:endParaRPr lang="en-US" sz="1800" kern="1200" dirty="0">
                        <a:solidFill>
                          <a:schemeClr val="dk1"/>
                        </a:solidFill>
                        <a:latin typeface="+mn-lt"/>
                        <a:ea typeface="+mn-ea"/>
                        <a:cs typeface="+mn-cs"/>
                      </a:endParaRPr>
                    </a:p>
                  </a:txBody>
                  <a:tcPr/>
                </a:tc>
                <a:tc>
                  <a:txBody>
                    <a:bodyPr/>
                    <a:lstStyle/>
                    <a:p>
                      <a:pPr marL="0" algn="ctr" defTabSz="914400" rtl="0" eaLnBrk="1" latinLnBrk="0" hangingPunct="1"/>
                      <a:r>
                        <a:rPr lang="en-US" sz="1800" kern="1200" dirty="0">
                          <a:solidFill>
                            <a:schemeClr val="dk1"/>
                          </a:solidFill>
                          <a:latin typeface="+mn-lt"/>
                          <a:ea typeface="+mn-ea"/>
                          <a:cs typeface="+mn-cs"/>
                        </a:rPr>
                        <a:t>X</a:t>
                      </a:r>
                    </a:p>
                  </a:txBody>
                  <a:tcPr/>
                </a:tc>
                <a:tc>
                  <a:txBody>
                    <a:bodyPr/>
                    <a:lstStyle/>
                    <a:p>
                      <a:pPr marL="0" algn="ctr" defTabSz="914400" rtl="0" eaLnBrk="1" latinLnBrk="0" hangingPunct="1"/>
                      <a:endParaRPr lang="en-US" sz="1800" kern="1200" dirty="0">
                        <a:solidFill>
                          <a:schemeClr val="dk1"/>
                        </a:solidFill>
                        <a:latin typeface="+mn-lt"/>
                        <a:ea typeface="+mn-ea"/>
                        <a:cs typeface="+mn-cs"/>
                      </a:endParaRPr>
                    </a:p>
                  </a:txBody>
                  <a:tcPr/>
                </a:tc>
                <a:extLst>
                  <a:ext uri="{0D108BD9-81ED-4DB2-BD59-A6C34878D82A}">
                    <a16:rowId xmlns:a16="http://schemas.microsoft.com/office/drawing/2014/main" val="403377816"/>
                  </a:ext>
                </a:extLst>
              </a:tr>
              <a:tr h="36303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strike="sngStrike" baseline="0" dirty="0"/>
                        <a:t>Competition</a:t>
                      </a:r>
                    </a:p>
                  </a:txBody>
                  <a:tcPr/>
                </a:tc>
                <a:tc>
                  <a:txBody>
                    <a:bodyPr/>
                    <a:lstStyle/>
                    <a:p>
                      <a:pPr marL="0" algn="ctr" defTabSz="914400" rtl="0" eaLnBrk="1" latinLnBrk="0" hangingPunct="1"/>
                      <a:endParaRPr lang="en-US" sz="1800" kern="1200" dirty="0">
                        <a:solidFill>
                          <a:schemeClr val="dk1"/>
                        </a:solidFill>
                        <a:latin typeface="+mn-lt"/>
                        <a:ea typeface="+mn-ea"/>
                        <a:cs typeface="+mn-cs"/>
                      </a:endParaRPr>
                    </a:p>
                  </a:txBody>
                  <a:tcPr/>
                </a:tc>
                <a:tc>
                  <a:txBody>
                    <a:bodyPr/>
                    <a:lstStyle/>
                    <a:p>
                      <a:pPr marL="0" algn="ctr" defTabSz="914400" rtl="0" eaLnBrk="1" latinLnBrk="0" hangingPunct="1"/>
                      <a:endParaRPr lang="en-US" sz="1800" kern="1200" dirty="0">
                        <a:solidFill>
                          <a:schemeClr val="dk1"/>
                        </a:solidFill>
                        <a:latin typeface="+mn-lt"/>
                        <a:ea typeface="+mn-ea"/>
                        <a:cs typeface="+mn-cs"/>
                      </a:endParaRPr>
                    </a:p>
                  </a:txBody>
                  <a:tcPr/>
                </a:tc>
                <a:tc>
                  <a:txBody>
                    <a:bodyPr/>
                    <a:lstStyle/>
                    <a:p>
                      <a:pPr marL="0" algn="ctr" defTabSz="914400" rtl="0" eaLnBrk="1" latinLnBrk="0" hangingPunct="1"/>
                      <a:endParaRPr lang="en-US" sz="1800" kern="1200" dirty="0">
                        <a:solidFill>
                          <a:schemeClr val="dk1"/>
                        </a:solidFill>
                        <a:latin typeface="+mn-lt"/>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800" kern="1200" dirty="0">
                        <a:solidFill>
                          <a:schemeClr val="dk1"/>
                        </a:solidFill>
                        <a:latin typeface="+mn-lt"/>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800" kern="1200" dirty="0">
                        <a:solidFill>
                          <a:schemeClr val="dk1"/>
                        </a:solidFill>
                        <a:latin typeface="+mn-lt"/>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800" kern="1200" dirty="0">
                        <a:solidFill>
                          <a:schemeClr val="dk1"/>
                        </a:solidFill>
                        <a:latin typeface="+mn-lt"/>
                        <a:ea typeface="+mn-ea"/>
                        <a:cs typeface="+mn-cs"/>
                      </a:endParaRPr>
                    </a:p>
                  </a:txBody>
                  <a:tcPr/>
                </a:tc>
                <a:extLst>
                  <a:ext uri="{0D108BD9-81ED-4DB2-BD59-A6C34878D82A}">
                    <a16:rowId xmlns:a16="http://schemas.microsoft.com/office/drawing/2014/main" val="4266821647"/>
                  </a:ext>
                </a:extLst>
              </a:tr>
              <a:tr h="36303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Costs</a:t>
                      </a:r>
                    </a:p>
                  </a:txBody>
                  <a:tcPr/>
                </a:tc>
                <a:tc>
                  <a:txBody>
                    <a:bodyPr/>
                    <a:lstStyle/>
                    <a:p>
                      <a:pPr marL="0" algn="ctr" defTabSz="914400" rtl="0" eaLnBrk="1" latinLnBrk="0" hangingPunct="1"/>
                      <a:endParaRPr lang="en-US" sz="1800" kern="1200" dirty="0">
                        <a:solidFill>
                          <a:schemeClr val="dk1"/>
                        </a:solidFill>
                        <a:latin typeface="+mn-lt"/>
                        <a:ea typeface="+mn-ea"/>
                        <a:cs typeface="+mn-cs"/>
                      </a:endParaRPr>
                    </a:p>
                  </a:txBody>
                  <a:tcPr/>
                </a:tc>
                <a:tc>
                  <a:txBody>
                    <a:bodyPr/>
                    <a:lstStyle/>
                    <a:p>
                      <a:pPr marL="0" algn="ctr" defTabSz="914400" rtl="0" eaLnBrk="1" latinLnBrk="0" hangingPunct="1"/>
                      <a:endParaRPr lang="en-US" sz="1800" kern="1200" dirty="0">
                        <a:solidFill>
                          <a:schemeClr val="dk1"/>
                        </a:solidFill>
                        <a:latin typeface="+mn-lt"/>
                        <a:ea typeface="+mn-ea"/>
                        <a:cs typeface="+mn-cs"/>
                      </a:endParaRPr>
                    </a:p>
                  </a:txBody>
                  <a:tcPr/>
                </a:tc>
                <a:tc>
                  <a:txBody>
                    <a:bodyPr/>
                    <a:lstStyle/>
                    <a:p>
                      <a:pPr marL="0" algn="ctr" defTabSz="914400" rtl="0" eaLnBrk="1" latinLnBrk="0" hangingPunct="1"/>
                      <a:endParaRPr lang="en-US" sz="1800" kern="1200" dirty="0">
                        <a:solidFill>
                          <a:schemeClr val="dk1"/>
                        </a:solidFill>
                        <a:latin typeface="+mn-lt"/>
                        <a:ea typeface="+mn-ea"/>
                        <a:cs typeface="+mn-cs"/>
                      </a:endParaRPr>
                    </a:p>
                  </a:txBody>
                  <a:tcPr/>
                </a:tc>
                <a:tc>
                  <a:txBody>
                    <a:bodyPr/>
                    <a:lstStyle/>
                    <a:p>
                      <a:pPr marL="0" algn="ctr" defTabSz="914400" rtl="0" eaLnBrk="1" latinLnBrk="0" hangingPunct="1"/>
                      <a:endParaRPr lang="en-US" sz="1800" kern="1200" dirty="0">
                        <a:solidFill>
                          <a:schemeClr val="dk1"/>
                        </a:solidFill>
                        <a:latin typeface="+mn-lt"/>
                        <a:ea typeface="+mn-ea"/>
                        <a:cs typeface="+mn-cs"/>
                      </a:endParaRPr>
                    </a:p>
                  </a:txBody>
                  <a:tcPr/>
                </a:tc>
                <a:tc>
                  <a:txBody>
                    <a:bodyPr/>
                    <a:lstStyle/>
                    <a:p>
                      <a:pPr marL="0" algn="ctr" defTabSz="914400" rtl="0" eaLnBrk="1" latinLnBrk="0" hangingPunct="1"/>
                      <a:endParaRPr lang="en-US" sz="1800" kern="1200" dirty="0">
                        <a:solidFill>
                          <a:schemeClr val="dk1"/>
                        </a:solidFill>
                        <a:latin typeface="+mn-lt"/>
                        <a:ea typeface="+mn-ea"/>
                        <a:cs typeface="+mn-cs"/>
                      </a:endParaRPr>
                    </a:p>
                  </a:txBody>
                  <a:tcPr/>
                </a:tc>
                <a:tc>
                  <a:txBody>
                    <a:bodyPr/>
                    <a:lstStyle/>
                    <a:p>
                      <a:pPr marL="0" algn="ctr" defTabSz="914400" rtl="0" eaLnBrk="1" latinLnBrk="0" hangingPunct="1"/>
                      <a:r>
                        <a:rPr lang="en-US" sz="1800" kern="1200" dirty="0">
                          <a:solidFill>
                            <a:schemeClr val="dk1"/>
                          </a:solidFill>
                          <a:latin typeface="+mn-lt"/>
                          <a:ea typeface="+mn-ea"/>
                          <a:cs typeface="+mn-cs"/>
                        </a:rPr>
                        <a:t>X</a:t>
                      </a:r>
                    </a:p>
                  </a:txBody>
                  <a:tcPr/>
                </a:tc>
                <a:extLst>
                  <a:ext uri="{0D108BD9-81ED-4DB2-BD59-A6C34878D82A}">
                    <a16:rowId xmlns:a16="http://schemas.microsoft.com/office/drawing/2014/main" val="2637309032"/>
                  </a:ext>
                </a:extLst>
              </a:tr>
              <a:tr h="36303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Growth Potential</a:t>
                      </a:r>
                    </a:p>
                  </a:txBody>
                  <a:tcPr/>
                </a:tc>
                <a:tc>
                  <a:txBody>
                    <a:bodyPr/>
                    <a:lstStyle/>
                    <a:p>
                      <a:pPr marL="0" algn="ctr" defTabSz="914400" rtl="0" eaLnBrk="1" latinLnBrk="0" hangingPunct="1"/>
                      <a:endParaRPr lang="en-US" sz="1800" kern="1200" dirty="0">
                        <a:solidFill>
                          <a:schemeClr val="dk1"/>
                        </a:solidFill>
                        <a:latin typeface="+mn-lt"/>
                        <a:ea typeface="+mn-ea"/>
                        <a:cs typeface="+mn-cs"/>
                      </a:endParaRPr>
                    </a:p>
                  </a:txBody>
                  <a:tcPr/>
                </a:tc>
                <a:tc>
                  <a:txBody>
                    <a:bodyPr/>
                    <a:lstStyle/>
                    <a:p>
                      <a:pPr marL="0" algn="ctr" defTabSz="914400" rtl="0" eaLnBrk="1" latinLnBrk="0" hangingPunct="1"/>
                      <a:endParaRPr lang="en-US" sz="1800" kern="1200" dirty="0">
                        <a:solidFill>
                          <a:schemeClr val="dk1"/>
                        </a:solidFill>
                        <a:latin typeface="+mn-lt"/>
                        <a:ea typeface="+mn-ea"/>
                        <a:cs typeface="+mn-cs"/>
                      </a:endParaRPr>
                    </a:p>
                  </a:txBody>
                  <a:tcPr/>
                </a:tc>
                <a:tc>
                  <a:txBody>
                    <a:bodyPr/>
                    <a:lstStyle/>
                    <a:p>
                      <a:pPr marL="0" algn="ctr" defTabSz="914400" rtl="0" eaLnBrk="1" latinLnBrk="0" hangingPunct="1"/>
                      <a:r>
                        <a:rPr lang="en-US" sz="1800" kern="1200" dirty="0">
                          <a:solidFill>
                            <a:schemeClr val="dk1"/>
                          </a:solidFill>
                          <a:latin typeface="+mn-lt"/>
                          <a:ea typeface="+mn-ea"/>
                          <a:cs typeface="+mn-cs"/>
                        </a:rPr>
                        <a:t>X</a:t>
                      </a:r>
                    </a:p>
                  </a:txBody>
                  <a:tcPr/>
                </a:tc>
                <a:tc>
                  <a:txBody>
                    <a:bodyPr/>
                    <a:lstStyle/>
                    <a:p>
                      <a:pPr marL="0" algn="ctr" defTabSz="914400" rtl="0" eaLnBrk="1" latinLnBrk="0" hangingPunct="1"/>
                      <a:r>
                        <a:rPr lang="en-US" sz="1800" kern="1200" dirty="0">
                          <a:solidFill>
                            <a:schemeClr val="dk1"/>
                          </a:solidFill>
                          <a:latin typeface="+mn-lt"/>
                          <a:ea typeface="+mn-ea"/>
                          <a:cs typeface="+mn-cs"/>
                        </a:rPr>
                        <a:t>X</a:t>
                      </a:r>
                    </a:p>
                  </a:txBody>
                  <a:tcPr/>
                </a:tc>
                <a:tc>
                  <a:txBody>
                    <a:bodyPr/>
                    <a:lstStyle/>
                    <a:p>
                      <a:pPr marL="0" algn="ctr" defTabSz="914400" rtl="0" eaLnBrk="1" latinLnBrk="0" hangingPunct="1"/>
                      <a:endParaRPr lang="en-US" sz="1800" kern="1200" dirty="0">
                        <a:solidFill>
                          <a:schemeClr val="dk1"/>
                        </a:solidFill>
                        <a:latin typeface="+mn-lt"/>
                        <a:ea typeface="+mn-ea"/>
                        <a:cs typeface="+mn-cs"/>
                      </a:endParaRPr>
                    </a:p>
                  </a:txBody>
                  <a:tcPr/>
                </a:tc>
                <a:tc>
                  <a:txBody>
                    <a:bodyPr/>
                    <a:lstStyle/>
                    <a:p>
                      <a:pPr marL="0" algn="ctr" defTabSz="914400" rtl="0" eaLnBrk="1" latinLnBrk="0" hangingPunct="1"/>
                      <a:endParaRPr lang="en-US" sz="1800" kern="1200" dirty="0">
                        <a:solidFill>
                          <a:schemeClr val="dk1"/>
                        </a:solidFill>
                        <a:latin typeface="+mn-lt"/>
                        <a:ea typeface="+mn-ea"/>
                        <a:cs typeface="+mn-cs"/>
                      </a:endParaRPr>
                    </a:p>
                  </a:txBody>
                  <a:tcPr/>
                </a:tc>
                <a:extLst>
                  <a:ext uri="{0D108BD9-81ED-4DB2-BD59-A6C34878D82A}">
                    <a16:rowId xmlns:a16="http://schemas.microsoft.com/office/drawing/2014/main" val="2763624977"/>
                  </a:ext>
                </a:extLst>
              </a:tr>
              <a:tr h="363039">
                <a:tc>
                  <a:txBody>
                    <a:bodyPr/>
                    <a:lstStyle/>
                    <a:p>
                      <a:r>
                        <a:rPr lang="en-US" sz="1200" dirty="0"/>
                        <a:t>Safety</a:t>
                      </a:r>
                    </a:p>
                  </a:txBody>
                  <a:tcPr/>
                </a:tc>
                <a:tc>
                  <a:txBody>
                    <a:bodyPr/>
                    <a:lstStyle/>
                    <a:p>
                      <a:pPr marL="0" algn="ctr" defTabSz="914400" rtl="0" eaLnBrk="1" latinLnBrk="0" hangingPunct="1"/>
                      <a:endParaRPr lang="en-US" sz="1800" kern="1200" dirty="0">
                        <a:solidFill>
                          <a:schemeClr val="dk1"/>
                        </a:solidFill>
                        <a:latin typeface="+mn-lt"/>
                        <a:ea typeface="+mn-ea"/>
                        <a:cs typeface="+mn-cs"/>
                      </a:endParaRPr>
                    </a:p>
                  </a:txBody>
                  <a:tcPr/>
                </a:tc>
                <a:tc>
                  <a:txBody>
                    <a:bodyPr/>
                    <a:lstStyle/>
                    <a:p>
                      <a:pPr marL="0" algn="ctr" defTabSz="914400" rtl="0" eaLnBrk="1" latinLnBrk="0" hangingPunct="1"/>
                      <a:endParaRPr lang="en-US" sz="1800" kern="1200" dirty="0">
                        <a:solidFill>
                          <a:schemeClr val="dk1"/>
                        </a:solidFill>
                        <a:latin typeface="+mn-lt"/>
                        <a:ea typeface="+mn-ea"/>
                        <a:cs typeface="+mn-cs"/>
                      </a:endParaRPr>
                    </a:p>
                  </a:txBody>
                  <a:tcPr/>
                </a:tc>
                <a:tc>
                  <a:txBody>
                    <a:bodyPr/>
                    <a:lstStyle/>
                    <a:p>
                      <a:pPr marL="0" algn="ctr" defTabSz="914400" rtl="0" eaLnBrk="1" latinLnBrk="0" hangingPunct="1"/>
                      <a:endParaRPr lang="en-US" sz="1800" kern="1200" dirty="0">
                        <a:solidFill>
                          <a:schemeClr val="dk1"/>
                        </a:solidFill>
                        <a:latin typeface="+mn-lt"/>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dk1"/>
                          </a:solidFill>
                          <a:latin typeface="+mn-lt"/>
                          <a:ea typeface="+mn-ea"/>
                          <a:cs typeface="+mn-cs"/>
                        </a:rPr>
                        <a:t>X</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800" kern="1200" dirty="0">
                        <a:solidFill>
                          <a:schemeClr val="dk1"/>
                        </a:solidFill>
                        <a:latin typeface="+mn-lt"/>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800" kern="1200" dirty="0">
                        <a:solidFill>
                          <a:schemeClr val="dk1"/>
                        </a:solidFill>
                        <a:latin typeface="+mn-lt"/>
                        <a:ea typeface="+mn-ea"/>
                        <a:cs typeface="+mn-cs"/>
                      </a:endParaRPr>
                    </a:p>
                  </a:txBody>
                  <a:tcPr/>
                </a:tc>
                <a:extLst>
                  <a:ext uri="{0D108BD9-81ED-4DB2-BD59-A6C34878D82A}">
                    <a16:rowId xmlns:a16="http://schemas.microsoft.com/office/drawing/2014/main" val="2937103829"/>
                  </a:ext>
                </a:extLst>
              </a:tr>
              <a:tr h="36303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strike="sngStrike" baseline="0" dirty="0"/>
                        <a:t>Recruiting</a:t>
                      </a:r>
                    </a:p>
                  </a:txBody>
                  <a:tcPr/>
                </a:tc>
                <a:tc>
                  <a:txBody>
                    <a:bodyPr/>
                    <a:lstStyle/>
                    <a:p>
                      <a:pPr marL="0" algn="ctr" defTabSz="914400" rtl="0" eaLnBrk="1" latinLnBrk="0" hangingPunct="1"/>
                      <a:endParaRPr lang="en-US" sz="1800" kern="1200" dirty="0">
                        <a:solidFill>
                          <a:schemeClr val="dk1"/>
                        </a:solidFill>
                        <a:latin typeface="+mn-lt"/>
                        <a:ea typeface="+mn-ea"/>
                        <a:cs typeface="+mn-cs"/>
                      </a:endParaRPr>
                    </a:p>
                  </a:txBody>
                  <a:tcPr/>
                </a:tc>
                <a:tc>
                  <a:txBody>
                    <a:bodyPr/>
                    <a:lstStyle/>
                    <a:p>
                      <a:pPr marL="0" algn="ctr" defTabSz="914400" rtl="0" eaLnBrk="1" latinLnBrk="0" hangingPunct="1"/>
                      <a:endParaRPr lang="en-US" sz="1800" kern="1200" dirty="0">
                        <a:solidFill>
                          <a:schemeClr val="dk1"/>
                        </a:solidFill>
                        <a:latin typeface="+mn-lt"/>
                        <a:ea typeface="+mn-ea"/>
                        <a:cs typeface="+mn-cs"/>
                      </a:endParaRPr>
                    </a:p>
                  </a:txBody>
                  <a:tcPr/>
                </a:tc>
                <a:tc>
                  <a:txBody>
                    <a:bodyPr/>
                    <a:lstStyle/>
                    <a:p>
                      <a:pPr marL="0" algn="ctr" defTabSz="914400" rtl="0" eaLnBrk="1" latinLnBrk="0" hangingPunct="1"/>
                      <a:endParaRPr lang="en-US" sz="1800" kern="1200" dirty="0">
                        <a:solidFill>
                          <a:schemeClr val="dk1"/>
                        </a:solidFill>
                        <a:latin typeface="+mn-lt"/>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800" kern="1200" dirty="0">
                        <a:solidFill>
                          <a:schemeClr val="dk1"/>
                        </a:solidFill>
                        <a:latin typeface="+mn-lt"/>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800" kern="1200" dirty="0">
                        <a:solidFill>
                          <a:schemeClr val="dk1"/>
                        </a:solidFill>
                        <a:latin typeface="+mn-lt"/>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800" kern="1200" dirty="0">
                        <a:solidFill>
                          <a:schemeClr val="dk1"/>
                        </a:solidFill>
                        <a:latin typeface="+mn-lt"/>
                        <a:ea typeface="+mn-ea"/>
                        <a:cs typeface="+mn-cs"/>
                      </a:endParaRPr>
                    </a:p>
                  </a:txBody>
                  <a:tcPr/>
                </a:tc>
                <a:extLst>
                  <a:ext uri="{0D108BD9-81ED-4DB2-BD59-A6C34878D82A}">
                    <a16:rowId xmlns:a16="http://schemas.microsoft.com/office/drawing/2014/main" val="93569090"/>
                  </a:ext>
                </a:extLst>
              </a:tr>
              <a:tr h="36303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Brand Image</a:t>
                      </a:r>
                    </a:p>
                  </a:txBody>
                  <a:tcPr/>
                </a:tc>
                <a:tc>
                  <a:txBody>
                    <a:bodyPr/>
                    <a:lstStyle/>
                    <a:p>
                      <a:pPr marL="0" algn="ctr" defTabSz="914400" rtl="0" eaLnBrk="1" latinLnBrk="0" hangingPunct="1"/>
                      <a:endParaRPr lang="en-US" sz="1800" kern="1200" dirty="0">
                        <a:solidFill>
                          <a:schemeClr val="dk1"/>
                        </a:solidFill>
                        <a:latin typeface="+mn-lt"/>
                        <a:ea typeface="+mn-ea"/>
                        <a:cs typeface="+mn-cs"/>
                      </a:endParaRPr>
                    </a:p>
                  </a:txBody>
                  <a:tcPr/>
                </a:tc>
                <a:tc>
                  <a:txBody>
                    <a:bodyPr/>
                    <a:lstStyle/>
                    <a:p>
                      <a:pPr marL="0" algn="ctr" defTabSz="914400" rtl="0" eaLnBrk="1" latinLnBrk="0" hangingPunct="1"/>
                      <a:endParaRPr lang="en-US" sz="1800" kern="1200" dirty="0">
                        <a:solidFill>
                          <a:schemeClr val="dk1"/>
                        </a:solidFill>
                        <a:latin typeface="+mn-lt"/>
                        <a:ea typeface="+mn-ea"/>
                        <a:cs typeface="+mn-cs"/>
                      </a:endParaRPr>
                    </a:p>
                  </a:txBody>
                  <a:tcPr/>
                </a:tc>
                <a:tc>
                  <a:txBody>
                    <a:bodyPr/>
                    <a:lstStyle/>
                    <a:p>
                      <a:pPr marL="0" algn="ctr" defTabSz="914400" rtl="0" eaLnBrk="1" latinLnBrk="0" hangingPunct="1"/>
                      <a:r>
                        <a:rPr lang="en-US" sz="1800" kern="1200" dirty="0">
                          <a:solidFill>
                            <a:schemeClr val="dk1"/>
                          </a:solidFill>
                          <a:latin typeface="+mn-lt"/>
                          <a:ea typeface="+mn-ea"/>
                          <a:cs typeface="+mn-cs"/>
                        </a:rPr>
                        <a:t>X</a:t>
                      </a:r>
                    </a:p>
                  </a:txBody>
                  <a:tcPr/>
                </a:tc>
                <a:tc>
                  <a:txBody>
                    <a:bodyPr/>
                    <a:lstStyle/>
                    <a:p>
                      <a:pPr marL="0" algn="ctr" defTabSz="914400" rtl="0" eaLnBrk="1" latinLnBrk="0" hangingPunct="1"/>
                      <a:endParaRPr lang="en-US" sz="1800" kern="1200" dirty="0">
                        <a:solidFill>
                          <a:schemeClr val="dk1"/>
                        </a:solidFill>
                        <a:latin typeface="+mn-lt"/>
                        <a:ea typeface="+mn-ea"/>
                        <a:cs typeface="+mn-cs"/>
                      </a:endParaRPr>
                    </a:p>
                  </a:txBody>
                  <a:tcPr/>
                </a:tc>
                <a:tc>
                  <a:txBody>
                    <a:bodyPr/>
                    <a:lstStyle/>
                    <a:p>
                      <a:pPr marL="0" algn="ctr" defTabSz="914400" rtl="0" eaLnBrk="1" latinLnBrk="0" hangingPunct="1"/>
                      <a:endParaRPr lang="en-US" sz="1800" kern="1200" dirty="0">
                        <a:solidFill>
                          <a:schemeClr val="dk1"/>
                        </a:solidFill>
                        <a:latin typeface="+mn-lt"/>
                        <a:ea typeface="+mn-ea"/>
                        <a:cs typeface="+mn-cs"/>
                      </a:endParaRPr>
                    </a:p>
                  </a:txBody>
                  <a:tcPr/>
                </a:tc>
                <a:tc>
                  <a:txBody>
                    <a:bodyPr/>
                    <a:lstStyle/>
                    <a:p>
                      <a:pPr marL="0" algn="ctr" defTabSz="914400" rtl="0" eaLnBrk="1" latinLnBrk="0" hangingPunct="1"/>
                      <a:endParaRPr lang="en-US" sz="1800" kern="1200" dirty="0">
                        <a:solidFill>
                          <a:schemeClr val="dk1"/>
                        </a:solidFill>
                        <a:latin typeface="+mn-lt"/>
                        <a:ea typeface="+mn-ea"/>
                        <a:cs typeface="+mn-cs"/>
                      </a:endParaRPr>
                    </a:p>
                  </a:txBody>
                  <a:tcPr/>
                </a:tc>
                <a:extLst>
                  <a:ext uri="{0D108BD9-81ED-4DB2-BD59-A6C34878D82A}">
                    <a16:rowId xmlns:a16="http://schemas.microsoft.com/office/drawing/2014/main" val="1646126599"/>
                  </a:ext>
                </a:extLst>
              </a:tr>
            </a:tbl>
          </a:graphicData>
        </a:graphic>
      </p:graphicFrame>
      <p:sp>
        <p:nvSpPr>
          <p:cNvPr id="3" name="TextBox 2">
            <a:extLst>
              <a:ext uri="{FF2B5EF4-FFF2-40B4-BE49-F238E27FC236}">
                <a16:creationId xmlns:a16="http://schemas.microsoft.com/office/drawing/2014/main" id="{386B85BC-7C1A-419C-9F0A-7D700CD1E7D5}"/>
              </a:ext>
            </a:extLst>
          </p:cNvPr>
          <p:cNvSpPr txBox="1"/>
          <p:nvPr/>
        </p:nvSpPr>
        <p:spPr>
          <a:xfrm>
            <a:off x="5338354" y="3866371"/>
            <a:ext cx="6725667" cy="2862322"/>
          </a:xfrm>
          <a:prstGeom prst="rect">
            <a:avLst/>
          </a:prstGeom>
          <a:noFill/>
        </p:spPr>
        <p:txBody>
          <a:bodyPr wrap="square" rtlCol="0">
            <a:spAutoFit/>
          </a:bodyPr>
          <a:lstStyle/>
          <a:p>
            <a:r>
              <a:rPr lang="en-US" dirty="0"/>
              <a:t>After looking at the available data, we decided that the amount of data available in the above 6 data sources was sufficient to make the location decision.</a:t>
            </a:r>
          </a:p>
          <a:p>
            <a:r>
              <a:rPr lang="en-US" dirty="0"/>
              <a:t>The </a:t>
            </a:r>
            <a:r>
              <a:rPr lang="en-US" dirty="0" err="1"/>
              <a:t>zipcode</a:t>
            </a:r>
            <a:r>
              <a:rPr lang="en-US" dirty="0"/>
              <a:t> data for North Carolina had over 1,000 records that had to be narrowed to the Charlotte area.  This was then narrowed to the 74 </a:t>
            </a:r>
            <a:r>
              <a:rPr lang="en-US" dirty="0" err="1"/>
              <a:t>zipcodes</a:t>
            </a:r>
            <a:r>
              <a:rPr lang="en-US" dirty="0"/>
              <a:t> in the Charlotte area for analysis.  The file with the </a:t>
            </a:r>
            <a:r>
              <a:rPr lang="en-US" dirty="0" err="1"/>
              <a:t>lat</a:t>
            </a:r>
            <a:r>
              <a:rPr lang="en-US" dirty="0"/>
              <a:t>/</a:t>
            </a:r>
            <a:r>
              <a:rPr lang="en-US" dirty="0" err="1"/>
              <a:t>lon</a:t>
            </a:r>
            <a:r>
              <a:rPr lang="en-US" dirty="0"/>
              <a:t> for the </a:t>
            </a:r>
            <a:r>
              <a:rPr lang="en-US" dirty="0" err="1"/>
              <a:t>zipcodes</a:t>
            </a:r>
            <a:r>
              <a:rPr lang="en-US" dirty="0"/>
              <a:t> was over 43,000 records that had to be merged with the 74 Charlotte areas </a:t>
            </a:r>
            <a:r>
              <a:rPr lang="en-US" dirty="0" err="1"/>
              <a:t>zipcodes</a:t>
            </a:r>
            <a:r>
              <a:rPr lang="en-US" dirty="0"/>
              <a:t>.  </a:t>
            </a:r>
          </a:p>
          <a:p>
            <a:r>
              <a:rPr lang="en-US" dirty="0"/>
              <a:t>One challenge for this project was that the </a:t>
            </a:r>
            <a:r>
              <a:rPr lang="en-US" dirty="0" err="1"/>
              <a:t>zipcode</a:t>
            </a:r>
            <a:r>
              <a:rPr lang="en-US" dirty="0"/>
              <a:t> names did not exist and had to be looked up manually by map. </a:t>
            </a:r>
          </a:p>
        </p:txBody>
      </p:sp>
    </p:spTree>
    <p:extLst>
      <p:ext uri="{BB962C8B-B14F-4D97-AF65-F5344CB8AC3E}">
        <p14:creationId xmlns:p14="http://schemas.microsoft.com/office/powerpoint/2010/main" val="150045873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8305</TotalTime>
  <Words>1581</Words>
  <Application>Microsoft Office PowerPoint</Application>
  <PresentationFormat>Widescreen</PresentationFormat>
  <Paragraphs>205</Paragraphs>
  <Slides>12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Arial</vt:lpstr>
      <vt:lpstr>Calibri</vt:lpstr>
      <vt:lpstr>Calibri Light</vt:lpstr>
      <vt:lpstr>Segoe UI</vt:lpstr>
      <vt:lpstr>Office Theme</vt:lpstr>
      <vt:lpstr>PowerPoint Presentation</vt:lpstr>
      <vt:lpstr>Roadmap</vt:lpstr>
      <vt:lpstr>  Abstract</vt:lpstr>
      <vt:lpstr>  Business Understanding</vt:lpstr>
      <vt:lpstr>  Analytic Approach</vt:lpstr>
      <vt:lpstr>  Analytic Approach</vt:lpstr>
      <vt:lpstr>Data Requirements</vt:lpstr>
      <vt:lpstr>Data Collection</vt:lpstr>
      <vt:lpstr>Data Understanding</vt:lpstr>
      <vt:lpstr>Data Preparation</vt:lpstr>
      <vt:lpstr>Modelling</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Mark Cichonski</dc:creator>
  <cp:lastModifiedBy>Mark Cichonski</cp:lastModifiedBy>
  <cp:revision>42</cp:revision>
  <dcterms:created xsi:type="dcterms:W3CDTF">2021-01-26T18:35:13Z</dcterms:created>
  <dcterms:modified xsi:type="dcterms:W3CDTF">2022-01-06T20:19:58Z</dcterms:modified>
</cp:coreProperties>
</file>